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6">
  <p:sldMasterIdLst>
    <p:sldMasterId id="2147483852" r:id="rId1"/>
  </p:sldMasterIdLst>
  <p:notesMasterIdLst>
    <p:notesMasterId r:id="rId44"/>
  </p:notesMasterIdLst>
  <p:handoutMasterIdLst>
    <p:handoutMasterId r:id="rId45"/>
  </p:handoutMasterIdLst>
  <p:sldIdLst>
    <p:sldId id="287" r:id="rId2"/>
    <p:sldId id="289" r:id="rId3"/>
    <p:sldId id="288" r:id="rId4"/>
    <p:sldId id="291" r:id="rId5"/>
    <p:sldId id="315" r:id="rId6"/>
    <p:sldId id="338" r:id="rId7"/>
    <p:sldId id="292" r:id="rId8"/>
    <p:sldId id="316" r:id="rId9"/>
    <p:sldId id="312" r:id="rId10"/>
    <p:sldId id="293" r:id="rId11"/>
    <p:sldId id="290" r:id="rId12"/>
    <p:sldId id="294" r:id="rId13"/>
    <p:sldId id="333" r:id="rId14"/>
    <p:sldId id="297" r:id="rId15"/>
    <p:sldId id="340" r:id="rId16"/>
    <p:sldId id="296" r:id="rId17"/>
    <p:sldId id="330" r:id="rId18"/>
    <p:sldId id="341" r:id="rId19"/>
    <p:sldId id="342" r:id="rId20"/>
    <p:sldId id="295" r:id="rId21"/>
    <p:sldId id="328" r:id="rId22"/>
    <p:sldId id="336" r:id="rId23"/>
    <p:sldId id="302" r:id="rId24"/>
    <p:sldId id="329" r:id="rId25"/>
    <p:sldId id="301" r:id="rId26"/>
    <p:sldId id="304" r:id="rId27"/>
    <p:sldId id="313" r:id="rId28"/>
    <p:sldId id="303" r:id="rId29"/>
    <p:sldId id="334" r:id="rId30"/>
    <p:sldId id="339" r:id="rId31"/>
    <p:sldId id="344" r:id="rId32"/>
    <p:sldId id="345" r:id="rId33"/>
    <p:sldId id="343" r:id="rId34"/>
    <p:sldId id="337" r:id="rId35"/>
    <p:sldId id="323" r:id="rId36"/>
    <p:sldId id="326" r:id="rId37"/>
    <p:sldId id="325" r:id="rId38"/>
    <p:sldId id="320" r:id="rId39"/>
    <p:sldId id="321" r:id="rId40"/>
    <p:sldId id="319" r:id="rId41"/>
    <p:sldId id="332" r:id="rId42"/>
    <p:sldId id="305" r:id="rId43"/>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076B4"/>
    <a:srgbClr val="E7EC28"/>
    <a:srgbClr val="F5F5F5"/>
    <a:srgbClr val="E7F93D"/>
    <a:srgbClr val="FDE9A2"/>
    <a:srgbClr val="F0F046"/>
    <a:srgbClr val="D8B144"/>
    <a:srgbClr val="CDB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14" autoAdjust="0"/>
    <p:restoredTop sz="94537" autoAdjust="0"/>
  </p:normalViewPr>
  <p:slideViewPr>
    <p:cSldViewPr>
      <p:cViewPr varScale="1">
        <p:scale>
          <a:sx n="81" d="100"/>
          <a:sy n="81" d="100"/>
        </p:scale>
        <p:origin x="111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9B94E0-472E-40D3-A61C-C425F0C370CE}" type="datetimeFigureOut">
              <a:rPr lang="nl-BE" smtClean="0"/>
              <a:pPr/>
              <a:t>5/11/2021</a:t>
            </a:fld>
            <a:endParaRPr lang="nl-BE"/>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nl-BE"/>
              <a:t>vwmg zottegem 2013</a:t>
            </a:r>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4423C-CDAE-48E4-AA7D-73F93E634E64}" type="slidenum">
              <a:rPr lang="nl-BE" smtClean="0"/>
              <a:pPr/>
              <a:t>‹nr.›</a:t>
            </a:fld>
            <a:endParaRPr lang="nl-BE"/>
          </a:p>
        </p:txBody>
      </p:sp>
    </p:spTree>
    <p:extLst>
      <p:ext uri="{BB962C8B-B14F-4D97-AF65-F5344CB8AC3E}">
        <p14:creationId xmlns:p14="http://schemas.microsoft.com/office/powerpoint/2010/main" val="380240484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B3F58B-E44D-493D-8E91-56AD2D60B8D1}" type="datetimeFigureOut">
              <a:rPr lang="nl-BE" smtClean="0"/>
              <a:pPr/>
              <a:t>5/11/2021</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nl-BE"/>
              <a:t>vwmg zottegem 2013</a:t>
            </a:r>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CD0CD8-B9B1-4E45-A2F0-C58C69D49F52}" type="slidenum">
              <a:rPr lang="nl-BE" smtClean="0"/>
              <a:pPr/>
              <a:t>‹nr.›</a:t>
            </a:fld>
            <a:endParaRPr lang="nl-BE"/>
          </a:p>
        </p:txBody>
      </p:sp>
    </p:spTree>
    <p:extLst>
      <p:ext uri="{BB962C8B-B14F-4D97-AF65-F5344CB8AC3E}">
        <p14:creationId xmlns:p14="http://schemas.microsoft.com/office/powerpoint/2010/main" val="4144492626"/>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Wijnproeven - 3 zintuigen – oefening baart kunst -  1 uitzicht  2 aroma  3 smaak</a:t>
            </a:r>
          </a:p>
        </p:txBody>
      </p:sp>
      <p:sp>
        <p:nvSpPr>
          <p:cNvPr id="5" name="Tijdelijke aanduiding voor voettekst 4"/>
          <p:cNvSpPr>
            <a:spLocks noGrp="1"/>
          </p:cNvSpPr>
          <p:nvPr>
            <p:ph type="ftr" sz="quarter" idx="11"/>
          </p:nvPr>
        </p:nvSpPr>
        <p:spPr/>
        <p:txBody>
          <a:bodyPr/>
          <a:lstStyle/>
          <a:p>
            <a:r>
              <a:rPr lang="nl-BE" dirty="0" err="1"/>
              <a:t>vwmg</a:t>
            </a:r>
            <a:r>
              <a:rPr lang="nl-BE"/>
              <a:t> zottegem 2013</a:t>
            </a:r>
          </a:p>
        </p:txBody>
      </p:sp>
    </p:spTree>
    <p:extLst>
      <p:ext uri="{BB962C8B-B14F-4D97-AF65-F5344CB8AC3E}">
        <p14:creationId xmlns:p14="http://schemas.microsoft.com/office/powerpoint/2010/main" val="9274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4271209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10"/>
          </p:nvPr>
        </p:nvSpPr>
        <p:spPr/>
        <p:txBody>
          <a:bodyPr/>
          <a:lstStyle/>
          <a:p>
            <a:r>
              <a:rPr lang="nl-BE"/>
              <a:t>vwmg zottegem 2013</a:t>
            </a:r>
          </a:p>
        </p:txBody>
      </p:sp>
    </p:spTree>
    <p:extLst>
      <p:ext uri="{BB962C8B-B14F-4D97-AF65-F5344CB8AC3E}">
        <p14:creationId xmlns:p14="http://schemas.microsoft.com/office/powerpoint/2010/main" val="1594316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Praktische oefening  aroma ‘s</a:t>
            </a:r>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286929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780726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voettekst 3"/>
          <p:cNvSpPr>
            <a:spLocks noGrp="1"/>
          </p:cNvSpPr>
          <p:nvPr>
            <p:ph type="ftr" sz="quarter" idx="4"/>
          </p:nvPr>
        </p:nvSpPr>
        <p:spPr/>
        <p:txBody>
          <a:bodyPr/>
          <a:lstStyle/>
          <a:p>
            <a:r>
              <a:rPr lang="nl-BE"/>
              <a:t>vwmg zottegem 2013</a:t>
            </a:r>
          </a:p>
        </p:txBody>
      </p:sp>
    </p:spTree>
    <p:extLst>
      <p:ext uri="{BB962C8B-B14F-4D97-AF65-F5344CB8AC3E}">
        <p14:creationId xmlns:p14="http://schemas.microsoft.com/office/powerpoint/2010/main" val="403210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nl-NL"/>
              <a:t>Klik om de stijl te bewerken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7" name="Date Placeholder 6"/>
          <p:cNvSpPr>
            <a:spLocks noGrp="1"/>
          </p:cNvSpPr>
          <p:nvPr>
            <p:ph type="dt" sz="half" idx="10"/>
          </p:nvPr>
        </p:nvSpPr>
        <p:spPr/>
        <p:txBody>
          <a:bodyPr/>
          <a:lstStyle/>
          <a:p>
            <a:fld id="{515852B0-9482-4FC6-B765-BB0EBCBF9403}" type="datetime1">
              <a:rPr lang="nl-BE" smtClean="0"/>
              <a:pPr/>
              <a:t>5/11/2021</a:t>
            </a:fld>
            <a:endParaRPr lang="nl-BE"/>
          </a:p>
        </p:txBody>
      </p:sp>
      <p:sp>
        <p:nvSpPr>
          <p:cNvPr id="8" name="Slide Number Placeholder 7"/>
          <p:cNvSpPr>
            <a:spLocks noGrp="1"/>
          </p:cNvSpPr>
          <p:nvPr>
            <p:ph type="sldNum" sz="quarter" idx="11"/>
          </p:nvPr>
        </p:nvSpPr>
        <p:spPr/>
        <p:txBody>
          <a:bodyPr/>
          <a:lstStyle/>
          <a:p>
            <a:fld id="{419919B8-FCFE-457A-B6BF-3DEC6C0D1373}" type="slidenum">
              <a:rPr lang="nl-BE" smtClean="0"/>
              <a:pPr/>
              <a:t>‹nr.›</a:t>
            </a:fld>
            <a:endParaRPr lang="nl-BE"/>
          </a:p>
        </p:txBody>
      </p:sp>
      <p:sp>
        <p:nvSpPr>
          <p:cNvPr id="9" name="Footer Placeholder 8"/>
          <p:cNvSpPr>
            <a:spLocks noGrp="1"/>
          </p:cNvSpPr>
          <p:nvPr>
            <p:ph type="ftr" sz="quarter" idx="12"/>
          </p:nvPr>
        </p:nvSpPr>
        <p:spPr/>
        <p:txBody>
          <a:bodyPr/>
          <a:lstStyle/>
          <a:p>
            <a:r>
              <a:rPr lang="nl-BE"/>
              <a:t>Vlaamse wijnmakersgilde afdeling Zottegem</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7756401-9156-4EAA-82EF-2E360AF492A9}" type="datetime1">
              <a:rPr lang="nl-BE" smtClean="0"/>
              <a:pPr/>
              <a:t>5/11/2021</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281ECCE-5826-42F7-854C-790A7223E1E4}" type="datetime1">
              <a:rPr lang="nl-BE" smtClean="0"/>
              <a:pPr/>
              <a:t>5/11/2021</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74EA722-F6E3-4778-9668-E76A41136D97}" type="datetime1">
              <a:rPr lang="nl-BE" smtClean="0"/>
              <a:pPr/>
              <a:t>5/11/2021</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nl-NL"/>
              <a:t>Klik om de stijl te bewerken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315726CF-6F94-47A0-8846-CF5D0FD35FCC}" type="datetime1">
              <a:rPr lang="nl-BE" smtClean="0"/>
              <a:pPr/>
              <a:t>5/11/2021</a:t>
            </a:fld>
            <a:endParaRPr lang="nl-BE"/>
          </a:p>
        </p:txBody>
      </p:sp>
      <p:sp>
        <p:nvSpPr>
          <p:cNvPr id="5" name="Footer Placeholder 4"/>
          <p:cNvSpPr>
            <a:spLocks noGrp="1"/>
          </p:cNvSpPr>
          <p:nvPr>
            <p:ph type="ftr" sz="quarter" idx="11"/>
          </p:nvPr>
        </p:nvSpPr>
        <p:spPr/>
        <p:txBody>
          <a:bodyPr/>
          <a:lstStyle/>
          <a:p>
            <a:r>
              <a:rPr lang="nl-BE"/>
              <a:t>Vlaamse wijnmakersgilde afdeling Zottegem</a:t>
            </a:r>
          </a:p>
        </p:txBody>
      </p:sp>
      <p:sp>
        <p:nvSpPr>
          <p:cNvPr id="6" name="Slide Number Placeholder 5"/>
          <p:cNvSpPr>
            <a:spLocks noGrp="1"/>
          </p:cNvSpPr>
          <p:nvPr>
            <p:ph type="sldNum" sz="quarter" idx="12"/>
          </p:nvPr>
        </p:nvSpPr>
        <p:spPr/>
        <p:txBody>
          <a:bodyPr/>
          <a:lstStyle/>
          <a:p>
            <a:fld id="{419919B8-FCFE-457A-B6BF-3DEC6C0D1373}" type="slidenum">
              <a:rPr lang="nl-BE" smtClean="0"/>
              <a:pPr/>
              <a:t>‹nr.›</a:t>
            </a:fld>
            <a:endParaRPr lang="nl-BE"/>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B25D8AD-56C4-4CBE-8D05-D84D6627B1C7}" type="datetime1">
              <a:rPr lang="nl-BE" smtClean="0"/>
              <a:pPr/>
              <a:t>5/11/2021</a:t>
            </a:fld>
            <a:endParaRPr lang="nl-BE"/>
          </a:p>
        </p:txBody>
      </p:sp>
      <p:sp>
        <p:nvSpPr>
          <p:cNvPr id="6" name="Footer Placeholder 5"/>
          <p:cNvSpPr>
            <a:spLocks noGrp="1"/>
          </p:cNvSpPr>
          <p:nvPr>
            <p:ph type="ftr" sz="quarter" idx="11"/>
          </p:nvPr>
        </p:nvSpPr>
        <p:spPr/>
        <p:txBody>
          <a:bodyPr/>
          <a:lstStyle/>
          <a:p>
            <a:r>
              <a:rPr lang="nl-BE"/>
              <a:t>Vlaamse wijnmakersgilde afdeling Zottegem</a:t>
            </a:r>
          </a:p>
        </p:txBody>
      </p:sp>
      <p:sp>
        <p:nvSpPr>
          <p:cNvPr id="7" name="Slide Number Placeholder 6"/>
          <p:cNvSpPr>
            <a:spLocks noGrp="1"/>
          </p:cNvSpPr>
          <p:nvPr>
            <p:ph type="sldNum" sz="quarter" idx="12"/>
          </p:nvPr>
        </p:nvSpPr>
        <p:spPr/>
        <p:txBody>
          <a:bodyPr/>
          <a:lstStyle/>
          <a:p>
            <a:fld id="{419919B8-FCFE-457A-B6BF-3DEC6C0D1373}" type="slidenum">
              <a:rPr lang="nl-BE" smtClean="0"/>
              <a:pPr/>
              <a:t>‹nr.›</a:t>
            </a:fld>
            <a:endParaRPr lang="nl-BE"/>
          </a:p>
        </p:txBody>
      </p:sp>
      <p:sp>
        <p:nvSpPr>
          <p:cNvPr id="9" name="Content Placeholder 8"/>
          <p:cNvSpPr>
            <a:spLocks noGrp="1"/>
          </p:cNvSpPr>
          <p:nvPr>
            <p:ph sz="quarter" idx="13"/>
          </p:nvPr>
        </p:nvSpPr>
        <p:spPr>
          <a:xfrm>
            <a:off x="365760" y="1600200"/>
            <a:ext cx="4041648" cy="452628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7" name="Date Placeholder 6"/>
          <p:cNvSpPr>
            <a:spLocks noGrp="1"/>
          </p:cNvSpPr>
          <p:nvPr>
            <p:ph type="dt" sz="half" idx="10"/>
          </p:nvPr>
        </p:nvSpPr>
        <p:spPr/>
        <p:txBody>
          <a:bodyPr/>
          <a:lstStyle/>
          <a:p>
            <a:fld id="{898431F7-0918-47DA-8E8A-0B4C1906300B}" type="datetime1">
              <a:rPr lang="nl-BE" smtClean="0"/>
              <a:pPr/>
              <a:t>5/11/2021</a:t>
            </a:fld>
            <a:endParaRPr lang="nl-BE"/>
          </a:p>
        </p:txBody>
      </p:sp>
      <p:sp>
        <p:nvSpPr>
          <p:cNvPr id="8" name="Footer Placeholder 7"/>
          <p:cNvSpPr>
            <a:spLocks noGrp="1"/>
          </p:cNvSpPr>
          <p:nvPr>
            <p:ph type="ftr" sz="quarter" idx="11"/>
          </p:nvPr>
        </p:nvSpPr>
        <p:spPr/>
        <p:txBody>
          <a:bodyPr/>
          <a:lstStyle/>
          <a:p>
            <a:r>
              <a:rPr lang="nl-BE"/>
              <a:t>Vlaamse wijnmakersgilde afdeling Zottegem</a:t>
            </a:r>
          </a:p>
        </p:txBody>
      </p:sp>
      <p:sp>
        <p:nvSpPr>
          <p:cNvPr id="9" name="Slide Number Placeholder 8"/>
          <p:cNvSpPr>
            <a:spLocks noGrp="1"/>
          </p:cNvSpPr>
          <p:nvPr>
            <p:ph type="sldNum" sz="quarter" idx="12"/>
          </p:nvPr>
        </p:nvSpPr>
        <p:spPr/>
        <p:txBody>
          <a:bodyPr/>
          <a:lstStyle/>
          <a:p>
            <a:fld id="{419919B8-FCFE-457A-B6BF-3DEC6C0D1373}" type="slidenum">
              <a:rPr lang="nl-BE" smtClean="0"/>
              <a:pPr/>
              <a:t>‹nr.›</a:t>
            </a:fld>
            <a:endParaRPr lang="nl-BE"/>
          </a:p>
        </p:txBody>
      </p:sp>
      <p:sp>
        <p:nvSpPr>
          <p:cNvPr id="11" name="Content Placeholder 10"/>
          <p:cNvSpPr>
            <a:spLocks noGrp="1"/>
          </p:cNvSpPr>
          <p:nvPr>
            <p:ph sz="quarter" idx="13"/>
          </p:nvPr>
        </p:nvSpPr>
        <p:spPr>
          <a:xfrm>
            <a:off x="457200" y="2212848"/>
            <a:ext cx="4041648" cy="391363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A976146D-E7ED-4B14-BF21-550A6A4E914D}" type="datetime1">
              <a:rPr lang="nl-BE" smtClean="0"/>
              <a:pPr/>
              <a:t>5/11/2021</a:t>
            </a:fld>
            <a:endParaRPr lang="nl-BE"/>
          </a:p>
        </p:txBody>
      </p:sp>
      <p:sp>
        <p:nvSpPr>
          <p:cNvPr id="4" name="Footer Placeholder 3"/>
          <p:cNvSpPr>
            <a:spLocks noGrp="1"/>
          </p:cNvSpPr>
          <p:nvPr>
            <p:ph type="ftr" sz="quarter" idx="11"/>
          </p:nvPr>
        </p:nvSpPr>
        <p:spPr/>
        <p:txBody>
          <a:bodyPr/>
          <a:lstStyle/>
          <a:p>
            <a:r>
              <a:rPr lang="nl-BE"/>
              <a:t>Vlaamse wijnmakersgilde afdeling Zottegem</a:t>
            </a:r>
          </a:p>
        </p:txBody>
      </p:sp>
      <p:sp>
        <p:nvSpPr>
          <p:cNvPr id="5" name="Slide Number Placeholder 4"/>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6D954-A034-4108-B89D-FFB9A85F1AB2}" type="datetime1">
              <a:rPr lang="nl-BE" smtClean="0"/>
              <a:pPr/>
              <a:t>5/11/2021</a:t>
            </a:fld>
            <a:endParaRPr lang="nl-BE"/>
          </a:p>
        </p:txBody>
      </p:sp>
      <p:sp>
        <p:nvSpPr>
          <p:cNvPr id="3" name="Footer Placeholder 2"/>
          <p:cNvSpPr>
            <a:spLocks noGrp="1"/>
          </p:cNvSpPr>
          <p:nvPr>
            <p:ph type="ftr" sz="quarter" idx="11"/>
          </p:nvPr>
        </p:nvSpPr>
        <p:spPr/>
        <p:txBody>
          <a:bodyPr/>
          <a:lstStyle/>
          <a:p>
            <a:r>
              <a:rPr lang="nl-BE"/>
              <a:t>Vlaamse wijnmakersgilde afdeling Zottegem</a:t>
            </a:r>
          </a:p>
        </p:txBody>
      </p:sp>
      <p:sp>
        <p:nvSpPr>
          <p:cNvPr id="4" name="Slide Number Placeholder 3"/>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nl-NL"/>
              <a:t>Klik om de stijl te bewerken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C1E4258-A340-440B-95BB-CF00C37097B1}" type="datetime1">
              <a:rPr lang="nl-BE" smtClean="0"/>
              <a:pPr/>
              <a:t>5/11/2021</a:t>
            </a:fld>
            <a:endParaRPr lang="nl-BE"/>
          </a:p>
        </p:txBody>
      </p:sp>
      <p:sp>
        <p:nvSpPr>
          <p:cNvPr id="6" name="Footer Placeholder 5"/>
          <p:cNvSpPr>
            <a:spLocks noGrp="1"/>
          </p:cNvSpPr>
          <p:nvPr>
            <p:ph type="ftr" sz="quarter" idx="11"/>
          </p:nvPr>
        </p:nvSpPr>
        <p:spPr/>
        <p:txBody>
          <a:bodyPr/>
          <a:lstStyle/>
          <a:p>
            <a:r>
              <a:rPr lang="nl-BE"/>
              <a:t>Vlaamse wijnmakersgilde afdeling Zottegem</a:t>
            </a:r>
          </a:p>
        </p:txBody>
      </p:sp>
      <p:sp>
        <p:nvSpPr>
          <p:cNvPr id="7" name="Slide Number Placeholder 6"/>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nl-NL"/>
              <a:t>Klik om de stijl te bewerken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6916C82F-2CB5-4C8C-BA4A-B693FA257943}" type="datetime1">
              <a:rPr lang="nl-BE" smtClean="0"/>
              <a:pPr/>
              <a:t>5/11/2021</a:t>
            </a:fld>
            <a:endParaRPr lang="nl-BE"/>
          </a:p>
        </p:txBody>
      </p:sp>
      <p:sp>
        <p:nvSpPr>
          <p:cNvPr id="6" name="Footer Placeholder 5"/>
          <p:cNvSpPr>
            <a:spLocks noGrp="1"/>
          </p:cNvSpPr>
          <p:nvPr>
            <p:ph type="ftr" sz="quarter" idx="11"/>
          </p:nvPr>
        </p:nvSpPr>
        <p:spPr/>
        <p:txBody>
          <a:bodyPr/>
          <a:lstStyle/>
          <a:p>
            <a:r>
              <a:rPr lang="nl-BE"/>
              <a:t>Vlaamse wijnmakersgilde afdeling Zottegem</a:t>
            </a:r>
          </a:p>
        </p:txBody>
      </p:sp>
      <p:sp>
        <p:nvSpPr>
          <p:cNvPr id="7" name="Slide Number Placeholder 6"/>
          <p:cNvSpPr>
            <a:spLocks noGrp="1"/>
          </p:cNvSpPr>
          <p:nvPr>
            <p:ph type="sldNum" sz="quarter" idx="12"/>
          </p:nvPr>
        </p:nvSpPr>
        <p:spPr/>
        <p:txBody>
          <a:bodyPr/>
          <a:lstStyle/>
          <a:p>
            <a:fld id="{419919B8-FCFE-457A-B6BF-3DEC6C0D1373}" type="slidenum">
              <a:rPr lang="nl-BE" smtClean="0"/>
              <a:pPr/>
              <a:t>‹nr.›</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nl-NL"/>
              <a:t>Klik om de stijl te bewerken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BFAE3A7-10F4-41A8-A1DD-0F7BF174A818}" type="datetime1">
              <a:rPr lang="nl-BE" smtClean="0"/>
              <a:pPr/>
              <a:t>5/11/2021</a:t>
            </a:fld>
            <a:endParaRPr lang="nl-BE"/>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nl-BE"/>
              <a:t>Vlaamse wijnmakersgilde afdeling Zottegem</a:t>
            </a: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419919B8-FCFE-457A-B6BF-3DEC6C0D1373}" type="slidenum">
              <a:rPr lang="nl-BE" smtClean="0"/>
              <a:pPr/>
              <a:t>‹nr.›</a:t>
            </a:fld>
            <a:endParaRPr lang="nl-BE"/>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emf"/></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9A2B667-7FE3-4318-8F37-3FC938F22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3592620"/>
            <a:ext cx="3486013" cy="3265379"/>
          </a:xfrm>
          <a:prstGeom prst="rect">
            <a:avLst/>
          </a:prstGeom>
          <a:solidFill>
            <a:srgbClr val="FF0000"/>
          </a:solidFill>
          <a:effectLst>
            <a:innerShdw blurRad="63500" dist="50800" dir="18900000">
              <a:prstClr val="black">
                <a:alpha val="50000"/>
              </a:prstClr>
            </a:innerShdw>
          </a:effectLst>
        </p:spPr>
      </p:pic>
      <p:sp>
        <p:nvSpPr>
          <p:cNvPr id="2" name="Titel 1"/>
          <p:cNvSpPr>
            <a:spLocks noGrp="1"/>
          </p:cNvSpPr>
          <p:nvPr>
            <p:ph type="ctrTitle"/>
          </p:nvPr>
        </p:nvSpPr>
        <p:spPr>
          <a:xfrm>
            <a:off x="3779912" y="-531440"/>
            <a:ext cx="2902168" cy="1648750"/>
          </a:xfrm>
        </p:spPr>
        <p:txBody>
          <a:bodyPr/>
          <a:lstStyle/>
          <a:p>
            <a:pPr lvl="1" algn="ctr" rtl="0">
              <a:spcBef>
                <a:spcPct val="0"/>
              </a:spcBef>
            </a:pPr>
            <a:br>
              <a:rPr lang="nl-BE" dirty="0"/>
            </a:br>
            <a:endParaRPr lang="nl-BE" dirty="0">
              <a:latin typeface="Times New Roman" pitchFamily="18" charset="0"/>
              <a:cs typeface="Times New Roman" pitchFamily="18" charset="0"/>
            </a:endParaRPr>
          </a:p>
        </p:txBody>
      </p:sp>
      <p:sp>
        <p:nvSpPr>
          <p:cNvPr id="3" name="Ondertitel 2"/>
          <p:cNvSpPr>
            <a:spLocks noGrp="1"/>
          </p:cNvSpPr>
          <p:nvPr>
            <p:ph type="subTitle" idx="1"/>
          </p:nvPr>
        </p:nvSpPr>
        <p:spPr>
          <a:xfrm>
            <a:off x="53752" y="0"/>
            <a:ext cx="9036496" cy="6724081"/>
          </a:xfrm>
        </p:spPr>
        <p:txBody>
          <a:bodyPr>
            <a:normAutofit lnSpcReduction="10000"/>
          </a:bodyPr>
          <a:lstStyle/>
          <a:p>
            <a:pPr algn="l"/>
            <a:r>
              <a:rPr lang="nl-BE" sz="4800" b="1" i="1" u="sng" dirty="0">
                <a:solidFill>
                  <a:schemeClr val="tx1"/>
                </a:solidFill>
                <a:latin typeface="Times New Roman" pitchFamily="18" charset="0"/>
                <a:cs typeface="Times New Roman" pitchFamily="18" charset="0"/>
              </a:rPr>
              <a:t>Broederschap der wijnproevers</a:t>
            </a:r>
          </a:p>
          <a:p>
            <a:pPr algn="l"/>
            <a:endParaRPr lang="nl-BE" sz="5400" b="1" i="1" dirty="0">
              <a:solidFill>
                <a:schemeClr val="tx1"/>
              </a:solidFill>
              <a:latin typeface="Times New Roman" pitchFamily="18" charset="0"/>
              <a:cs typeface="Times New Roman" pitchFamily="18" charset="0"/>
            </a:endParaRPr>
          </a:p>
          <a:p>
            <a:pPr algn="l"/>
            <a:r>
              <a:rPr lang="nl-BE" sz="4800" b="1" i="1" u="sng" dirty="0">
                <a:solidFill>
                  <a:schemeClr val="tx1"/>
                </a:solidFill>
                <a:latin typeface="Times New Roman" pitchFamily="18" charset="0"/>
                <a:cs typeface="Times New Roman" pitchFamily="18" charset="0"/>
              </a:rPr>
              <a:t>Wijn degusteren en bespreken.</a:t>
            </a:r>
          </a:p>
          <a:p>
            <a:pPr algn="l"/>
            <a:endParaRPr lang="nl-BE" sz="5400" b="1" i="1" u="sng" dirty="0">
              <a:solidFill>
                <a:schemeClr val="tx1"/>
              </a:solidFill>
              <a:latin typeface="Times New Roman" pitchFamily="18" charset="0"/>
              <a:cs typeface="Times New Roman" pitchFamily="18" charset="0"/>
            </a:endParaRPr>
          </a:p>
          <a:p>
            <a:pPr algn="l"/>
            <a:r>
              <a:rPr lang="nl-BE" sz="6000" b="1" i="1" u="sng" dirty="0">
                <a:solidFill>
                  <a:srgbClr val="0070C0"/>
                </a:solidFill>
                <a:latin typeface="Times New Roman" pitchFamily="18" charset="0"/>
                <a:cs typeface="Times New Roman" pitchFamily="18" charset="0"/>
              </a:rPr>
              <a:t>Deel I: Witte wijn                   en algemene </a:t>
            </a:r>
          </a:p>
          <a:p>
            <a:pPr algn="l"/>
            <a:r>
              <a:rPr lang="nl-BE" sz="6000" b="1" i="1" u="sng" dirty="0">
                <a:solidFill>
                  <a:srgbClr val="0070C0"/>
                </a:solidFill>
                <a:latin typeface="Times New Roman" pitchFamily="18" charset="0"/>
                <a:cs typeface="Times New Roman" pitchFamily="18" charset="0"/>
              </a:rPr>
              <a:t>begrippen</a:t>
            </a:r>
          </a:p>
          <a:p>
            <a:pPr algn="l"/>
            <a:endParaRPr lang="nl-BE" sz="6000" b="1" i="1" u="sng" dirty="0">
              <a:solidFill>
                <a:schemeClr val="tx1"/>
              </a:solidFill>
              <a:latin typeface="Times New Roman" pitchFamily="18" charset="0"/>
              <a:cs typeface="Times New Roman" pitchFamily="18" charset="0"/>
            </a:endParaRPr>
          </a:p>
          <a:p>
            <a:pPr algn="r"/>
            <a:endParaRPr lang="nl-BE" sz="60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5536" y="1340768"/>
            <a:ext cx="8424936" cy="5015582"/>
          </a:xfrm>
        </p:spPr>
        <p:txBody>
          <a:bodyPr/>
          <a:lstStyle/>
          <a:p>
            <a:pPr marL="0" indent="0">
              <a:buNone/>
            </a:pPr>
            <a:r>
              <a:rPr lang="nl-BE" dirty="0">
                <a:solidFill>
                  <a:schemeClr val="tx1"/>
                </a:solidFill>
                <a:latin typeface="+mn-lt"/>
              </a:rPr>
              <a:t> </a:t>
            </a:r>
          </a:p>
        </p:txBody>
      </p:sp>
      <p:sp>
        <p:nvSpPr>
          <p:cNvPr id="2" name="Titel 1"/>
          <p:cNvSpPr>
            <a:spLocks noGrp="1"/>
          </p:cNvSpPr>
          <p:nvPr>
            <p:ph type="title"/>
          </p:nvPr>
        </p:nvSpPr>
        <p:spPr>
          <a:xfrm>
            <a:off x="539552" y="332656"/>
            <a:ext cx="4320480" cy="792088"/>
          </a:xfrm>
        </p:spPr>
        <p:txBody>
          <a:bodyPr anchor="t"/>
          <a:lstStyle/>
          <a:p>
            <a:pPr algn="l"/>
            <a:r>
              <a:rPr lang="nl-BE" sz="2800" b="1" dirty="0">
                <a:solidFill>
                  <a:schemeClr val="tx1"/>
                </a:solidFill>
                <a:effectLst/>
                <a:latin typeface="Adobe Caslon Pro" panose="0205050205050A020403" pitchFamily="18" charset="0"/>
              </a:rPr>
              <a:t>Stap 1: Uitzicht</a:t>
            </a:r>
            <a:br>
              <a:rPr lang="nl-BE" sz="2800" b="1" dirty="0">
                <a:solidFill>
                  <a:schemeClr val="tx1"/>
                </a:solidFill>
                <a:effectLst/>
                <a:latin typeface="Adobe Caslon Pro" panose="0205050205050A020403" pitchFamily="18" charset="0"/>
              </a:rPr>
            </a:br>
            <a:br>
              <a:rPr lang="nl-BE" sz="1800" dirty="0">
                <a:solidFill>
                  <a:schemeClr val="tx1"/>
                </a:solidFill>
                <a:effectLst/>
                <a:latin typeface="Adobe Caslon Pro" panose="0205050205050A020403" pitchFamily="18" charset="0"/>
              </a:rPr>
            </a:br>
            <a:br>
              <a:rPr lang="nl-BE" sz="2800" dirty="0">
                <a:latin typeface="Adobe Caslon Pro" panose="0205050205050A020403" pitchFamily="18" charset="0"/>
              </a:rPr>
            </a:br>
            <a:r>
              <a:rPr lang="nl-BE" sz="2800" dirty="0">
                <a:latin typeface="Adobe Caslon Pro" panose="0205050205050A020403" pitchFamily="18" charset="0"/>
              </a:rPr>
              <a:t>  </a:t>
            </a:r>
            <a:br>
              <a:rPr lang="nl-BE" sz="2800" dirty="0">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5" name="Afbeelding 4"/>
          <p:cNvPicPr>
            <a:picLocks noChangeAspect="1"/>
          </p:cNvPicPr>
          <p:nvPr/>
        </p:nvPicPr>
        <p:blipFill>
          <a:blip r:embed="rId2"/>
          <a:stretch>
            <a:fillRect/>
          </a:stretch>
        </p:blipFill>
        <p:spPr>
          <a:xfrm>
            <a:off x="4077642" y="0"/>
            <a:ext cx="5066358" cy="6859759"/>
          </a:xfrm>
          <a:prstGeom prst="rect">
            <a:avLst/>
          </a:prstGeom>
        </p:spPr>
      </p:pic>
      <p:sp>
        <p:nvSpPr>
          <p:cNvPr id="6" name="Tekstvak 5"/>
          <p:cNvSpPr txBox="1"/>
          <p:nvPr/>
        </p:nvSpPr>
        <p:spPr>
          <a:xfrm>
            <a:off x="159025" y="2204864"/>
            <a:ext cx="3923928" cy="2677656"/>
          </a:xfrm>
          <a:prstGeom prst="rect">
            <a:avLst/>
          </a:prstGeom>
          <a:noFill/>
        </p:spPr>
        <p:txBody>
          <a:bodyPr wrap="square" rtlCol="0">
            <a:spAutoFit/>
          </a:bodyPr>
          <a:lstStyle/>
          <a:p>
            <a:pPr marL="285750" indent="-285750">
              <a:buFont typeface="Arial" panose="020B0604020202020204" pitchFamily="34" charset="0"/>
              <a:buChar char="•"/>
            </a:pPr>
            <a:r>
              <a:rPr lang="nl-BE" sz="2800" dirty="0"/>
              <a:t>Viscositeit</a:t>
            </a:r>
          </a:p>
          <a:p>
            <a:pPr marL="742950" lvl="1" indent="-285750">
              <a:buFont typeface="Arial" panose="020B0604020202020204" pitchFamily="34" charset="0"/>
              <a:buChar char="•"/>
            </a:pPr>
            <a:r>
              <a:rPr lang="nl-BE" sz="2800" dirty="0"/>
              <a:t>Dun, waterig</a:t>
            </a:r>
          </a:p>
          <a:p>
            <a:pPr marL="742950" lvl="1" indent="-285750">
              <a:buFont typeface="Arial" panose="020B0604020202020204" pitchFamily="34" charset="0"/>
              <a:buChar char="•"/>
            </a:pPr>
            <a:r>
              <a:rPr lang="nl-BE" sz="2800" dirty="0"/>
              <a:t>Matige tranen</a:t>
            </a:r>
          </a:p>
          <a:p>
            <a:pPr marL="742950" lvl="1" indent="-285750">
              <a:buFont typeface="Arial" panose="020B0604020202020204" pitchFamily="34" charset="0"/>
              <a:buChar char="•"/>
            </a:pPr>
            <a:r>
              <a:rPr lang="nl-BE" sz="2800" dirty="0"/>
              <a:t>Mooie tranen</a:t>
            </a:r>
          </a:p>
          <a:p>
            <a:pPr marL="742950" lvl="1" indent="-285750">
              <a:buFont typeface="Arial" panose="020B0604020202020204" pitchFamily="34" charset="0"/>
              <a:buChar char="•"/>
            </a:pPr>
            <a:r>
              <a:rPr lang="nl-BE" sz="2800" dirty="0"/>
              <a:t>Dikke, traag aflopende tranen</a:t>
            </a:r>
          </a:p>
        </p:txBody>
      </p:sp>
    </p:spTree>
    <p:extLst>
      <p:ext uri="{BB962C8B-B14F-4D97-AF65-F5344CB8AC3E}">
        <p14:creationId xmlns:p14="http://schemas.microsoft.com/office/powerpoint/2010/main" val="162832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692696"/>
            <a:ext cx="8424936" cy="5015582"/>
          </a:xfrm>
        </p:spPr>
        <p:txBody>
          <a:bodyPr/>
          <a:lstStyle/>
          <a:p>
            <a:pPr marL="0" indent="0">
              <a:buNone/>
            </a:pPr>
            <a:r>
              <a:rPr lang="nl-BE" dirty="0">
                <a:solidFill>
                  <a:schemeClr val="tx1"/>
                </a:solidFill>
                <a:latin typeface="+mn-lt"/>
              </a:rPr>
              <a:t> </a:t>
            </a:r>
          </a:p>
        </p:txBody>
      </p:sp>
      <p:pic>
        <p:nvPicPr>
          <p:cNvPr id="8" name="Afbeelding 7"/>
          <p:cNvPicPr>
            <a:picLocks noChangeAspect="1"/>
          </p:cNvPicPr>
          <p:nvPr/>
        </p:nvPicPr>
        <p:blipFill>
          <a:blip r:embed="rId2"/>
          <a:stretch>
            <a:fillRect/>
          </a:stretch>
        </p:blipFill>
        <p:spPr>
          <a:xfrm>
            <a:off x="4046565" y="332656"/>
            <a:ext cx="5076891" cy="5472608"/>
          </a:xfrm>
          <a:prstGeom prst="rect">
            <a:avLst/>
          </a:prstGeom>
        </p:spPr>
      </p:pic>
      <p:sp>
        <p:nvSpPr>
          <p:cNvPr id="2" name="Tekstvak 1"/>
          <p:cNvSpPr txBox="1"/>
          <p:nvPr/>
        </p:nvSpPr>
        <p:spPr>
          <a:xfrm>
            <a:off x="683568" y="1090804"/>
            <a:ext cx="2448272" cy="1846659"/>
          </a:xfrm>
          <a:prstGeom prst="rect">
            <a:avLst/>
          </a:prstGeom>
          <a:noFill/>
        </p:spPr>
        <p:txBody>
          <a:bodyPr wrap="square" rtlCol="0">
            <a:spAutoFit/>
          </a:bodyPr>
          <a:lstStyle/>
          <a:p>
            <a:pPr marL="342900" indent="-342900">
              <a:buFont typeface="+mj-lt"/>
              <a:buAutoNum type="arabicPeriod"/>
            </a:pPr>
            <a:r>
              <a:rPr lang="nl-BE" sz="2400" b="1" dirty="0">
                <a:latin typeface="Adobe Caslon Pro" panose="0205050205050A020403" pitchFamily="18" charset="0"/>
              </a:rPr>
              <a:t>Stap I</a:t>
            </a:r>
          </a:p>
          <a:p>
            <a:pPr marL="342900" indent="-342900">
              <a:buFont typeface="+mj-lt"/>
              <a:buAutoNum type="arabicPeriod"/>
            </a:pPr>
            <a:endParaRPr lang="nl-BE" sz="2400" b="1" dirty="0">
              <a:latin typeface="Adobe Caslon Pro" panose="0205050205050A020403" pitchFamily="18" charset="0"/>
            </a:endParaRPr>
          </a:p>
          <a:p>
            <a:pPr marL="342900" indent="-342900">
              <a:buFont typeface="+mj-lt"/>
              <a:buAutoNum type="arabicPeriod"/>
            </a:pPr>
            <a:r>
              <a:rPr lang="nl-BE" sz="2400" b="1" dirty="0">
                <a:latin typeface="Adobe Caslon Pro" panose="0205050205050A020403" pitchFamily="18" charset="0"/>
              </a:rPr>
              <a:t>Stap 2</a:t>
            </a:r>
          </a:p>
          <a:p>
            <a:pPr marL="342900" indent="-342900">
              <a:buFont typeface="+mj-lt"/>
              <a:buAutoNum type="arabicPeriod"/>
            </a:pPr>
            <a:endParaRPr lang="nl-BE" sz="2400" b="1" dirty="0">
              <a:latin typeface="Adobe Caslon Pro" panose="0205050205050A020403" pitchFamily="18" charset="0"/>
            </a:endParaRPr>
          </a:p>
          <a:p>
            <a:endParaRPr lang="nl-BE" dirty="0"/>
          </a:p>
        </p:txBody>
      </p:sp>
    </p:spTree>
    <p:extLst>
      <p:ext uri="{BB962C8B-B14F-4D97-AF65-F5344CB8AC3E}">
        <p14:creationId xmlns:p14="http://schemas.microsoft.com/office/powerpoint/2010/main" val="135403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736" y="109729"/>
            <a:ext cx="8070672" cy="523220"/>
          </a:xfrm>
        </p:spPr>
        <p:txBody>
          <a:bodyPr wrap="square" anchor="t">
            <a:spAutoFit/>
          </a:bodyPr>
          <a:lstStyle/>
          <a:p>
            <a:pPr algn="l">
              <a:lnSpc>
                <a:spcPct val="100000"/>
              </a:lnSpc>
            </a:pPr>
            <a:r>
              <a:rPr lang="nl-BE" sz="2800" b="1" dirty="0">
                <a:solidFill>
                  <a:schemeClr val="tx1"/>
                </a:solidFill>
                <a:latin typeface="Adobe Caslon Pro" panose="0205050205050A020403" pitchFamily="18" charset="0"/>
              </a:rPr>
              <a:t>Stap 2: Aroma’s:   De olfactieve fase</a:t>
            </a:r>
            <a:endParaRPr lang="nl-BE" sz="2800" i="1" u="sng" dirty="0">
              <a:solidFill>
                <a:schemeClr val="tx1"/>
              </a:solidFill>
              <a:latin typeface="Adobe Caslon Pro" panose="0205050205050A020403" pitchFamily="18" charset="0"/>
            </a:endParaRPr>
          </a:p>
        </p:txBody>
      </p:sp>
      <p:pic>
        <p:nvPicPr>
          <p:cNvPr id="3" name="Afbeelding 2">
            <a:extLst>
              <a:ext uri="{FF2B5EF4-FFF2-40B4-BE49-F238E27FC236}">
                <a16:creationId xmlns:a16="http://schemas.microsoft.com/office/drawing/2014/main" id="{6285949C-0156-4EF0-960C-675468304858}"/>
              </a:ext>
            </a:extLst>
          </p:cNvPr>
          <p:cNvPicPr>
            <a:picLocks noChangeAspect="1"/>
          </p:cNvPicPr>
          <p:nvPr/>
        </p:nvPicPr>
        <p:blipFill>
          <a:blip r:embed="rId2"/>
          <a:stretch>
            <a:fillRect/>
          </a:stretch>
        </p:blipFill>
        <p:spPr>
          <a:xfrm>
            <a:off x="1979712" y="678240"/>
            <a:ext cx="7027856" cy="5501520"/>
          </a:xfrm>
          <a:prstGeom prst="rect">
            <a:avLst/>
          </a:prstGeom>
        </p:spPr>
      </p:pic>
      <p:sp>
        <p:nvSpPr>
          <p:cNvPr id="7" name="Titel 1"/>
          <p:cNvSpPr txBox="1">
            <a:spLocks/>
          </p:cNvSpPr>
          <p:nvPr/>
        </p:nvSpPr>
        <p:spPr>
          <a:xfrm>
            <a:off x="0" y="673063"/>
            <a:ext cx="7590584" cy="523220"/>
          </a:xfrm>
          <a:prstGeom prst="rect">
            <a:avLst/>
          </a:prstGeom>
        </p:spPr>
        <p:txBody>
          <a:bodyPr vert="horz" wrap="square" lIns="91440" tIns="45720" rIns="91440" bIns="45720" rtlCol="0" anchor="t">
            <a:sp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i="1" u="sng" dirty="0">
                <a:solidFill>
                  <a:schemeClr val="tx1"/>
                </a:solidFill>
                <a:latin typeface="Adobe Caslon Pro" panose="0205050205050A020403" pitchFamily="18" charset="0"/>
              </a:rPr>
              <a:t>De </a:t>
            </a:r>
            <a:r>
              <a:rPr lang="nl-BE" sz="2800" i="1" u="sng" dirty="0" err="1">
                <a:solidFill>
                  <a:schemeClr val="tx1"/>
                </a:solidFill>
                <a:latin typeface="Adobe Caslon Pro" panose="0205050205050A020403" pitchFamily="18" charset="0"/>
              </a:rPr>
              <a:t>orthonasale</a:t>
            </a:r>
            <a:r>
              <a:rPr lang="nl-BE" sz="2800" i="1" u="sng" dirty="0">
                <a:solidFill>
                  <a:schemeClr val="tx1"/>
                </a:solidFill>
                <a:latin typeface="Adobe Caslon Pro" panose="0205050205050A020403" pitchFamily="18" charset="0"/>
              </a:rPr>
              <a:t> manier:</a:t>
            </a:r>
          </a:p>
        </p:txBody>
      </p:sp>
      <p:sp>
        <p:nvSpPr>
          <p:cNvPr id="8" name="Rechthoek 7">
            <a:extLst>
              <a:ext uri="{FF2B5EF4-FFF2-40B4-BE49-F238E27FC236}">
                <a16:creationId xmlns:a16="http://schemas.microsoft.com/office/drawing/2014/main" id="{93ECC6AB-8B5E-4342-BF69-5B2DB75ED82F}"/>
              </a:ext>
            </a:extLst>
          </p:cNvPr>
          <p:cNvSpPr/>
          <p:nvPr/>
        </p:nvSpPr>
        <p:spPr>
          <a:xfrm>
            <a:off x="4770672" y="2006383"/>
            <a:ext cx="1728192" cy="259228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E1FEB6A1-67CE-454D-8C80-8E2ED163122E}"/>
              </a:ext>
            </a:extLst>
          </p:cNvPr>
          <p:cNvSpPr/>
          <p:nvPr/>
        </p:nvSpPr>
        <p:spPr>
          <a:xfrm>
            <a:off x="6169020" y="3510167"/>
            <a:ext cx="2814064" cy="108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a:p>
        </p:txBody>
      </p:sp>
      <p:sp>
        <p:nvSpPr>
          <p:cNvPr id="9" name="Titel 1">
            <a:extLst>
              <a:ext uri="{FF2B5EF4-FFF2-40B4-BE49-F238E27FC236}">
                <a16:creationId xmlns:a16="http://schemas.microsoft.com/office/drawing/2014/main" id="{FE6F38F0-4215-4950-8D59-3DC5DD9D1311}"/>
              </a:ext>
            </a:extLst>
          </p:cNvPr>
          <p:cNvSpPr txBox="1">
            <a:spLocks/>
          </p:cNvSpPr>
          <p:nvPr/>
        </p:nvSpPr>
        <p:spPr>
          <a:xfrm>
            <a:off x="1223120" y="5917460"/>
            <a:ext cx="7920880" cy="954107"/>
          </a:xfrm>
          <a:prstGeom prst="rect">
            <a:avLst/>
          </a:prstGeom>
          <a:solidFill>
            <a:schemeClr val="bg1"/>
          </a:solidFill>
        </p:spPr>
        <p:txBody>
          <a:bodyPr vert="horz" wrap="square" lIns="91440" tIns="45720" rIns="91440" bIns="45720" rtlCol="0" anchor="t">
            <a:sp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i="1" u="sng" dirty="0">
                <a:solidFill>
                  <a:schemeClr val="tx1"/>
                </a:solidFill>
                <a:latin typeface="Adobe Caslon Pro" panose="0205050205050A020403" pitchFamily="18" charset="0"/>
              </a:rPr>
              <a:t>De </a:t>
            </a:r>
            <a:r>
              <a:rPr lang="nl-BE" sz="2800" i="1" u="sng" dirty="0" err="1">
                <a:solidFill>
                  <a:schemeClr val="tx1"/>
                </a:solidFill>
                <a:latin typeface="Adobe Caslon Pro" panose="0205050205050A020403" pitchFamily="18" charset="0"/>
              </a:rPr>
              <a:t>retronasale</a:t>
            </a:r>
            <a:r>
              <a:rPr lang="nl-BE" sz="2800" i="1" u="sng" dirty="0">
                <a:solidFill>
                  <a:schemeClr val="tx1"/>
                </a:solidFill>
                <a:latin typeface="Adobe Caslon Pro" panose="0205050205050A020403" pitchFamily="18" charset="0"/>
              </a:rPr>
              <a:t> manier</a:t>
            </a:r>
            <a:r>
              <a:rPr lang="nl-BE" sz="2800" dirty="0">
                <a:solidFill>
                  <a:schemeClr val="tx1"/>
                </a:solidFill>
                <a:latin typeface="Adobe Caslon Pro" panose="0205050205050A020403" pitchFamily="18" charset="0"/>
              </a:rPr>
              <a:t>: </a:t>
            </a:r>
          </a:p>
          <a:p>
            <a:pPr algn="l">
              <a:lnSpc>
                <a:spcPct val="100000"/>
              </a:lnSpc>
            </a:pPr>
            <a:r>
              <a:rPr lang="nl-BE" sz="2800" dirty="0">
                <a:solidFill>
                  <a:schemeClr val="tx1"/>
                </a:solidFill>
                <a:latin typeface="Adobe Caslon Pro" panose="0205050205050A020403" pitchFamily="18" charset="0"/>
              </a:rPr>
              <a:t>komt aan bod bij de</a:t>
            </a:r>
            <a:r>
              <a:rPr lang="nl-BE" sz="2800" dirty="0">
                <a:latin typeface="Adobe Caslon Pro" panose="0205050205050A020403" pitchFamily="18" charset="0"/>
              </a:rPr>
              <a:t> </a:t>
            </a:r>
            <a:r>
              <a:rPr lang="nl-BE" sz="2800" dirty="0" err="1">
                <a:solidFill>
                  <a:schemeClr val="tx1"/>
                </a:solidFill>
                <a:latin typeface="Adobe Caslon Pro" panose="0205050205050A020403" pitchFamily="18" charset="0"/>
              </a:rPr>
              <a:t>degustatieve</a:t>
            </a:r>
            <a:r>
              <a:rPr lang="nl-BE" sz="2800" dirty="0">
                <a:solidFill>
                  <a:schemeClr val="tx1"/>
                </a:solidFill>
                <a:latin typeface="Adobe Caslon Pro" panose="0205050205050A020403" pitchFamily="18" charset="0"/>
              </a:rPr>
              <a:t> fase </a:t>
            </a:r>
            <a:endParaRPr lang="nl-BE" sz="2800" u="sng" dirty="0">
              <a:solidFill>
                <a:schemeClr val="tx1"/>
              </a:solidFill>
              <a:latin typeface="Adobe Caslon Pro" panose="0205050205050A020403" pitchFamily="18" charset="0"/>
            </a:endParaRPr>
          </a:p>
        </p:txBody>
      </p:sp>
    </p:spTree>
    <p:extLst>
      <p:ext uri="{BB962C8B-B14F-4D97-AF65-F5344CB8AC3E}">
        <p14:creationId xmlns:p14="http://schemas.microsoft.com/office/powerpoint/2010/main" val="253638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736" y="109729"/>
            <a:ext cx="8070672" cy="523220"/>
          </a:xfrm>
        </p:spPr>
        <p:txBody>
          <a:bodyPr wrap="square" anchor="t">
            <a:spAutoFit/>
          </a:bodyPr>
          <a:lstStyle/>
          <a:p>
            <a:pPr algn="l">
              <a:lnSpc>
                <a:spcPct val="100000"/>
              </a:lnSpc>
            </a:pPr>
            <a:r>
              <a:rPr lang="nl-BE" sz="2800" b="1" dirty="0">
                <a:solidFill>
                  <a:schemeClr val="tx1"/>
                </a:solidFill>
                <a:latin typeface="Adobe Caslon Pro" panose="0205050205050A020403" pitchFamily="18" charset="0"/>
              </a:rPr>
              <a:t>Stap 2: Aroma   De olfactieve fase</a:t>
            </a:r>
            <a:endParaRPr lang="nl-BE" sz="2800" i="1" u="sng" dirty="0">
              <a:solidFill>
                <a:schemeClr val="tx1"/>
              </a:solidFill>
              <a:latin typeface="Adobe Caslon Pro" panose="0205050205050A020403" pitchFamily="18" charset="0"/>
            </a:endParaRPr>
          </a:p>
        </p:txBody>
      </p:sp>
      <p:pic>
        <p:nvPicPr>
          <p:cNvPr id="6" name="Afbeelding 5"/>
          <p:cNvPicPr>
            <a:picLocks noChangeAspect="1"/>
          </p:cNvPicPr>
          <p:nvPr/>
        </p:nvPicPr>
        <p:blipFill>
          <a:blip r:embed="rId2"/>
          <a:stretch>
            <a:fillRect/>
          </a:stretch>
        </p:blipFill>
        <p:spPr>
          <a:xfrm>
            <a:off x="5523881" y="1844824"/>
            <a:ext cx="3620119" cy="5013176"/>
          </a:xfrm>
          <a:prstGeom prst="rect">
            <a:avLst/>
          </a:prstGeom>
        </p:spPr>
      </p:pic>
      <p:sp>
        <p:nvSpPr>
          <p:cNvPr id="5" name="Titel 1"/>
          <p:cNvSpPr txBox="1">
            <a:spLocks/>
          </p:cNvSpPr>
          <p:nvPr/>
        </p:nvSpPr>
        <p:spPr>
          <a:xfrm>
            <a:off x="323528" y="764705"/>
            <a:ext cx="8820472" cy="2246769"/>
          </a:xfrm>
          <a:prstGeom prst="rect">
            <a:avLst/>
          </a:prstGeom>
        </p:spPr>
        <p:txBody>
          <a:bodyPr vert="horz" wrap="square" lIns="91440" tIns="45720" rIns="91440" bIns="45720" rtlCol="0" anchor="t">
            <a:sp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i="1" u="sng" dirty="0">
                <a:solidFill>
                  <a:schemeClr val="tx1"/>
                </a:solidFill>
                <a:latin typeface="Adobe Caslon Pro" panose="0205050205050A020403" pitchFamily="18" charset="0"/>
              </a:rPr>
              <a:t>Immobiele fase</a:t>
            </a:r>
            <a:r>
              <a:rPr lang="nl-BE" sz="2800" dirty="0">
                <a:solidFill>
                  <a:schemeClr val="tx1"/>
                </a:solidFill>
                <a:latin typeface="Adobe Caslon Pro" panose="0205050205050A020403" pitchFamily="18" charset="0"/>
              </a:rPr>
              <a:t>; </a:t>
            </a:r>
            <a:br>
              <a:rPr lang="nl-BE" sz="2800" dirty="0">
                <a:solidFill>
                  <a:schemeClr val="tx1"/>
                </a:solidFill>
                <a:latin typeface="Adobe Caslon Pro" panose="0205050205050A020403" pitchFamily="18" charset="0"/>
              </a:rPr>
            </a:br>
            <a:r>
              <a:rPr lang="nl-BE" sz="2800" dirty="0">
                <a:solidFill>
                  <a:schemeClr val="tx1"/>
                </a:solidFill>
                <a:latin typeface="Adobe Caslon Pro" panose="0205050205050A020403" pitchFamily="18" charset="0"/>
              </a:rPr>
              <a:t>- aroma’s die zonder walsen waargenomen worden. </a:t>
            </a:r>
          </a:p>
          <a:p>
            <a:pPr algn="l">
              <a:lnSpc>
                <a:spcPct val="100000"/>
              </a:lnSpc>
            </a:pPr>
            <a:r>
              <a:rPr lang="nl-BE" sz="2800" dirty="0">
                <a:solidFill>
                  <a:schemeClr val="tx1"/>
                </a:solidFill>
                <a:latin typeface="Adobe Caslon Pro" panose="0205050205050A020403" pitchFamily="18" charset="0"/>
              </a:rPr>
              <a:t>Dit is de 1</a:t>
            </a:r>
            <a:r>
              <a:rPr lang="nl-BE" sz="2800" baseline="30000" dirty="0">
                <a:solidFill>
                  <a:schemeClr val="tx1"/>
                </a:solidFill>
                <a:latin typeface="Adobe Caslon Pro" panose="0205050205050A020403" pitchFamily="18" charset="0"/>
              </a:rPr>
              <a:t>ste</a:t>
            </a:r>
            <a:r>
              <a:rPr lang="nl-BE" sz="2800" dirty="0">
                <a:solidFill>
                  <a:schemeClr val="tx1"/>
                </a:solidFill>
                <a:latin typeface="Adobe Caslon Pro" panose="0205050205050A020403" pitchFamily="18" charset="0"/>
              </a:rPr>
              <a:t> geurindruk maar </a:t>
            </a:r>
            <a:br>
              <a:rPr lang="nl-BE" sz="2800" dirty="0">
                <a:solidFill>
                  <a:schemeClr val="tx1"/>
                </a:solidFill>
                <a:latin typeface="Adobe Caslon Pro" panose="0205050205050A020403" pitchFamily="18" charset="0"/>
              </a:rPr>
            </a:br>
            <a:r>
              <a:rPr lang="nl-BE" sz="2800" dirty="0">
                <a:solidFill>
                  <a:srgbClr val="FF0000"/>
                </a:solidFill>
                <a:latin typeface="Adobe Caslon Pro" panose="0205050205050A020403" pitchFamily="18" charset="0"/>
              </a:rPr>
              <a:t>NIET het primaire aroma</a:t>
            </a:r>
            <a:r>
              <a:rPr lang="nl-BE" sz="2800" dirty="0">
                <a:solidFill>
                  <a:schemeClr val="tx1"/>
                </a:solidFill>
                <a:latin typeface="Adobe Caslon Pro" panose="0205050205050A020403" pitchFamily="18" charset="0"/>
              </a:rPr>
              <a:t>. </a:t>
            </a:r>
            <a:br>
              <a:rPr lang="nl-BE" sz="2800" dirty="0">
                <a:solidFill>
                  <a:schemeClr val="tx1"/>
                </a:solidFill>
                <a:latin typeface="Adobe Caslon Pro" panose="0205050205050A020403" pitchFamily="18" charset="0"/>
              </a:rPr>
            </a:br>
            <a:endParaRPr lang="nl-BE" sz="2800" i="1" u="sng" dirty="0">
              <a:solidFill>
                <a:schemeClr val="tx1"/>
              </a:solidFill>
              <a:latin typeface="Adobe Caslon Pro" panose="0205050205050A020403" pitchFamily="18" charset="0"/>
            </a:endParaRPr>
          </a:p>
        </p:txBody>
      </p:sp>
      <p:sp>
        <p:nvSpPr>
          <p:cNvPr id="7" name="Titel 1"/>
          <p:cNvSpPr txBox="1">
            <a:spLocks/>
          </p:cNvSpPr>
          <p:nvPr/>
        </p:nvSpPr>
        <p:spPr>
          <a:xfrm>
            <a:off x="323528" y="2636912"/>
            <a:ext cx="7590584" cy="1384995"/>
          </a:xfrm>
          <a:prstGeom prst="rect">
            <a:avLst/>
          </a:prstGeom>
        </p:spPr>
        <p:txBody>
          <a:bodyPr vert="horz" wrap="square" lIns="91440" tIns="45720" rIns="91440" bIns="45720" rtlCol="0" anchor="t">
            <a:sp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i="1" u="sng" dirty="0">
                <a:solidFill>
                  <a:schemeClr val="tx1"/>
                </a:solidFill>
                <a:latin typeface="Adobe Caslon Pro" panose="0205050205050A020403" pitchFamily="18" charset="0"/>
              </a:rPr>
              <a:t>Mobiele fase;</a:t>
            </a:r>
            <a:r>
              <a:rPr lang="nl-BE" sz="2800" dirty="0">
                <a:solidFill>
                  <a:schemeClr val="tx1"/>
                </a:solidFill>
                <a:latin typeface="Adobe Caslon Pro" panose="0205050205050A020403" pitchFamily="18" charset="0"/>
              </a:rPr>
              <a:t> </a:t>
            </a:r>
            <a:br>
              <a:rPr lang="nl-BE" sz="2800" dirty="0">
                <a:solidFill>
                  <a:schemeClr val="tx1"/>
                </a:solidFill>
                <a:latin typeface="Adobe Caslon Pro" panose="0205050205050A020403" pitchFamily="18" charset="0"/>
              </a:rPr>
            </a:br>
            <a:r>
              <a:rPr lang="nl-BE" sz="2800" dirty="0">
                <a:solidFill>
                  <a:schemeClr val="tx1"/>
                </a:solidFill>
                <a:latin typeface="Adobe Caslon Pro" panose="0205050205050A020403" pitchFamily="18" charset="0"/>
              </a:rPr>
              <a:t>- Na het walsen komen er meer</a:t>
            </a:r>
            <a:br>
              <a:rPr lang="nl-BE" sz="2800" dirty="0">
                <a:solidFill>
                  <a:schemeClr val="tx1"/>
                </a:solidFill>
                <a:latin typeface="Adobe Caslon Pro" panose="0205050205050A020403" pitchFamily="18" charset="0"/>
              </a:rPr>
            </a:br>
            <a:r>
              <a:rPr lang="nl-BE" sz="2800" dirty="0">
                <a:solidFill>
                  <a:schemeClr val="tx1"/>
                </a:solidFill>
                <a:latin typeface="Adobe Caslon Pro" panose="0205050205050A020403" pitchFamily="18" charset="0"/>
              </a:rPr>
              <a:t>aroma’s vrij. </a:t>
            </a:r>
            <a:endParaRPr lang="nl-BE" sz="2800" i="1" u="sng" dirty="0">
              <a:solidFill>
                <a:schemeClr val="tx1"/>
              </a:solidFill>
              <a:latin typeface="Adobe Caslon Pro" panose="0205050205050A020403" pitchFamily="18" charset="0"/>
            </a:endParaRPr>
          </a:p>
        </p:txBody>
      </p:sp>
    </p:spTree>
    <p:extLst>
      <p:ext uri="{BB962C8B-B14F-4D97-AF65-F5344CB8AC3E}">
        <p14:creationId xmlns:p14="http://schemas.microsoft.com/office/powerpoint/2010/main" val="292285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256" y="116633"/>
            <a:ext cx="8411184" cy="1384995"/>
          </a:xfrm>
        </p:spPr>
        <p:txBody>
          <a:bodyPr wrap="square" anchor="t">
            <a:spAutoFit/>
          </a:bodyPr>
          <a:lstStyle/>
          <a:p>
            <a:pPr algn="l">
              <a:lnSpc>
                <a:spcPct val="100000"/>
              </a:lnSpc>
            </a:pPr>
            <a:r>
              <a:rPr lang="nl-BE" sz="2800" b="1" dirty="0">
                <a:solidFill>
                  <a:schemeClr val="tx1"/>
                </a:solidFill>
                <a:latin typeface="Adobe Caslon Pro" panose="0205050205050A020403" pitchFamily="18" charset="0"/>
              </a:rPr>
              <a:t>Stap 2: Aroma</a:t>
            </a:r>
            <a:br>
              <a:rPr lang="nl-BE" sz="2800" dirty="0">
                <a:latin typeface="Adobe Caslon Pro" panose="0205050205050A020403" pitchFamily="18" charset="0"/>
              </a:rPr>
            </a:br>
            <a:br>
              <a:rPr lang="nl-BE" sz="2800" dirty="0">
                <a:latin typeface="Adobe Caslon Pro" panose="0205050205050A020403" pitchFamily="18" charset="0"/>
              </a:rPr>
            </a:br>
            <a:endParaRPr lang="nl-BE" sz="2800" u="sng" dirty="0">
              <a:solidFill>
                <a:schemeClr val="tx1"/>
              </a:solidFill>
              <a:effectLst/>
              <a:latin typeface="Adobe Caslon Pro" panose="0205050205050A020403" pitchFamily="18" charset="0"/>
            </a:endParaRPr>
          </a:p>
        </p:txBody>
      </p:sp>
      <p:sp>
        <p:nvSpPr>
          <p:cNvPr id="5" name="Rechthoek 4"/>
          <p:cNvSpPr/>
          <p:nvPr/>
        </p:nvSpPr>
        <p:spPr>
          <a:xfrm>
            <a:off x="395536" y="764704"/>
            <a:ext cx="7920880" cy="1231106"/>
          </a:xfrm>
          <a:prstGeom prst="rect">
            <a:avLst/>
          </a:prstGeom>
        </p:spPr>
        <p:txBody>
          <a:bodyPr wrap="square">
            <a:spAutoFit/>
          </a:bodyPr>
          <a:lstStyle/>
          <a:p>
            <a:r>
              <a:rPr lang="nl-BE" sz="2800" i="1" u="sng" dirty="0">
                <a:latin typeface="Adobe Caslon Pro" panose="0205050205050A020403" pitchFamily="18" charset="0"/>
              </a:rPr>
              <a:t>Intensiteit;</a:t>
            </a:r>
            <a:r>
              <a:rPr lang="nl-BE" sz="2800" dirty="0">
                <a:latin typeface="Adobe Caslon Pro" panose="0205050205050A020403" pitchFamily="18" charset="0"/>
              </a:rPr>
              <a:t> </a:t>
            </a:r>
            <a:br>
              <a:rPr lang="nl-BE" sz="2800" dirty="0">
                <a:latin typeface="Adobe Caslon Pro" panose="0205050205050A020403" pitchFamily="18" charset="0"/>
              </a:rPr>
            </a:br>
            <a:r>
              <a:rPr lang="nl-BE" sz="2800" dirty="0">
                <a:latin typeface="Adobe Caslon Pro" panose="0205050205050A020403" pitchFamily="18" charset="0"/>
              </a:rPr>
              <a:t>- Licht (gesloten), matig, vrij intens en intens</a:t>
            </a:r>
            <a:r>
              <a:rPr lang="nl-BE" dirty="0">
                <a:latin typeface="Adobe Caslon Pro" panose="0205050205050A020403" pitchFamily="18" charset="0"/>
              </a:rPr>
              <a:t>.</a:t>
            </a:r>
            <a:br>
              <a:rPr lang="nl-BE" dirty="0">
                <a:latin typeface="Adobe Caslon Pro" panose="0205050205050A020403" pitchFamily="18" charset="0"/>
              </a:rPr>
            </a:br>
            <a:endParaRPr lang="nl-BE" dirty="0"/>
          </a:p>
        </p:txBody>
      </p:sp>
      <p:sp>
        <p:nvSpPr>
          <p:cNvPr id="6" name="Rechthoek 5"/>
          <p:cNvSpPr/>
          <p:nvPr/>
        </p:nvSpPr>
        <p:spPr>
          <a:xfrm>
            <a:off x="395536" y="1700809"/>
            <a:ext cx="8424936" cy="1384995"/>
          </a:xfrm>
          <a:prstGeom prst="rect">
            <a:avLst/>
          </a:prstGeom>
        </p:spPr>
        <p:txBody>
          <a:bodyPr wrap="square">
            <a:spAutoFit/>
          </a:bodyPr>
          <a:lstStyle/>
          <a:p>
            <a:r>
              <a:rPr lang="nl-BE" sz="2400" i="1" u="sng" dirty="0">
                <a:latin typeface="Adobe Caslon Pro" panose="0205050205050A020403" pitchFamily="18" charset="0"/>
              </a:rPr>
              <a:t>Groepen; </a:t>
            </a:r>
            <a:br>
              <a:rPr lang="nl-BE" sz="2400" dirty="0">
                <a:latin typeface="Adobe Caslon Pro" panose="0205050205050A020403" pitchFamily="18" charset="0"/>
              </a:rPr>
            </a:br>
            <a:r>
              <a:rPr lang="nl-BE" sz="2400" dirty="0">
                <a:latin typeface="Adobe Caslon Pro" panose="0205050205050A020403" pitchFamily="18" charset="0"/>
              </a:rPr>
              <a:t>- Fruitig, bloemig, kruidig, ….. </a:t>
            </a:r>
            <a:br>
              <a:rPr lang="nl-BE" dirty="0">
                <a:latin typeface="Adobe Caslon Pro" panose="0205050205050A020403" pitchFamily="18" charset="0"/>
              </a:rPr>
            </a:br>
            <a:br>
              <a:rPr lang="nl-BE" dirty="0">
                <a:latin typeface="Adobe Caslon Pro" panose="0205050205050A020403" pitchFamily="18" charset="0"/>
              </a:rPr>
            </a:br>
            <a:endParaRPr lang="nl-BE" dirty="0"/>
          </a:p>
        </p:txBody>
      </p:sp>
      <p:sp>
        <p:nvSpPr>
          <p:cNvPr id="7" name="Rechthoek 6"/>
          <p:cNvSpPr/>
          <p:nvPr/>
        </p:nvSpPr>
        <p:spPr>
          <a:xfrm>
            <a:off x="539552" y="2492896"/>
            <a:ext cx="8208912" cy="954107"/>
          </a:xfrm>
          <a:prstGeom prst="rect">
            <a:avLst/>
          </a:prstGeom>
        </p:spPr>
        <p:txBody>
          <a:bodyPr wrap="square">
            <a:spAutoFit/>
          </a:bodyPr>
          <a:lstStyle/>
          <a:p>
            <a:r>
              <a:rPr lang="nl-BE" sz="2800" i="1" u="sng" dirty="0">
                <a:latin typeface="Adobe Caslon Pro" panose="0205050205050A020403" pitchFamily="18" charset="0"/>
              </a:rPr>
              <a:t>Soort;</a:t>
            </a:r>
            <a:r>
              <a:rPr lang="nl-BE" sz="2800" dirty="0">
                <a:latin typeface="Adobe Caslon Pro" panose="0205050205050A020403" pitchFamily="18" charset="0"/>
              </a:rPr>
              <a:t> door het soort aroma trachten te bepalen kom je vaak meer te weten over het type wijn. </a:t>
            </a:r>
            <a:endParaRPr lang="nl-BE" dirty="0"/>
          </a:p>
        </p:txBody>
      </p:sp>
      <p:sp>
        <p:nvSpPr>
          <p:cNvPr id="8" name="Rechthoek 7"/>
          <p:cNvSpPr/>
          <p:nvPr/>
        </p:nvSpPr>
        <p:spPr>
          <a:xfrm>
            <a:off x="1079612" y="3284985"/>
            <a:ext cx="7704856" cy="3170099"/>
          </a:xfrm>
          <a:prstGeom prst="rect">
            <a:avLst/>
          </a:prstGeom>
        </p:spPr>
        <p:txBody>
          <a:bodyPr wrap="square">
            <a:spAutoFit/>
          </a:bodyPr>
          <a:lstStyle/>
          <a:p>
            <a:br>
              <a:rPr lang="nl-BE" sz="2800" dirty="0">
                <a:latin typeface="Adobe Caslon Pro" panose="0205050205050A020403" pitchFamily="18" charset="0"/>
              </a:rPr>
            </a:br>
            <a:r>
              <a:rPr lang="nl-BE" sz="2800" dirty="0">
                <a:latin typeface="Adobe Caslon Pro" panose="0205050205050A020403" pitchFamily="18" charset="0"/>
              </a:rPr>
              <a:t>- </a:t>
            </a:r>
            <a:r>
              <a:rPr lang="nl-BE" sz="2400" i="1" dirty="0">
                <a:latin typeface="Adobe Caslon Pro" panose="0205050205050A020403" pitchFamily="18" charset="0"/>
              </a:rPr>
              <a:t>Primair aroma</a:t>
            </a:r>
            <a:r>
              <a:rPr lang="nl-BE" sz="2400" dirty="0">
                <a:latin typeface="Adobe Caslon Pro" panose="0205050205050A020403" pitchFamily="18" charset="0"/>
              </a:rPr>
              <a:t>; dit zijn de typische aroma’s </a:t>
            </a:r>
            <a:r>
              <a:rPr lang="nl-BE" sz="2400" dirty="0">
                <a:solidFill>
                  <a:srgbClr val="FF0000"/>
                </a:solidFill>
                <a:latin typeface="Adobe Caslon Pro" panose="0205050205050A020403" pitchFamily="18" charset="0"/>
              </a:rPr>
              <a:t>eigen aan de druif.</a:t>
            </a:r>
            <a:br>
              <a:rPr lang="nl-BE" sz="2400" dirty="0">
                <a:latin typeface="Adobe Caslon Pro" panose="0205050205050A020403" pitchFamily="18" charset="0"/>
              </a:rPr>
            </a:br>
            <a:r>
              <a:rPr lang="nl-BE" sz="2400" i="1" dirty="0">
                <a:latin typeface="Adobe Caslon Pro" panose="0205050205050A020403" pitchFamily="18" charset="0"/>
              </a:rPr>
              <a:t>- Secondair aroma; </a:t>
            </a:r>
            <a:r>
              <a:rPr lang="nl-BE" sz="2400" dirty="0">
                <a:latin typeface="Adobe Caslon Pro" panose="0205050205050A020403" pitchFamily="18" charset="0"/>
              </a:rPr>
              <a:t>deze aroma’s ontstaan tijdens de gisting en zijn </a:t>
            </a:r>
            <a:r>
              <a:rPr lang="nl-BE" sz="2400" dirty="0">
                <a:solidFill>
                  <a:srgbClr val="FF0000"/>
                </a:solidFill>
                <a:latin typeface="Adobe Caslon Pro" panose="0205050205050A020403" pitchFamily="18" charset="0"/>
              </a:rPr>
              <a:t>dus niet </a:t>
            </a:r>
            <a:r>
              <a:rPr lang="nl-BE" sz="2400" dirty="0" err="1">
                <a:solidFill>
                  <a:srgbClr val="FF0000"/>
                </a:solidFill>
                <a:latin typeface="Adobe Caslon Pro" panose="0205050205050A020403" pitchFamily="18" charset="0"/>
              </a:rPr>
              <a:t>cépage</a:t>
            </a:r>
            <a:r>
              <a:rPr lang="nl-BE" sz="2400" dirty="0">
                <a:solidFill>
                  <a:srgbClr val="FF0000"/>
                </a:solidFill>
                <a:latin typeface="Adobe Caslon Pro" panose="0205050205050A020403" pitchFamily="18" charset="0"/>
              </a:rPr>
              <a:t> gebonden</a:t>
            </a:r>
            <a:r>
              <a:rPr lang="nl-BE" sz="2400" dirty="0">
                <a:latin typeface="Adobe Caslon Pro" panose="0205050205050A020403" pitchFamily="18" charset="0"/>
              </a:rPr>
              <a:t>.</a:t>
            </a:r>
            <a:br>
              <a:rPr lang="nl-BE" sz="2400" dirty="0">
                <a:latin typeface="Adobe Caslon Pro" panose="0205050205050A020403" pitchFamily="18" charset="0"/>
              </a:rPr>
            </a:br>
            <a:r>
              <a:rPr lang="nl-BE" sz="2400" dirty="0">
                <a:latin typeface="Adobe Caslon Pro" panose="0205050205050A020403" pitchFamily="18" charset="0"/>
              </a:rPr>
              <a:t>- </a:t>
            </a:r>
            <a:r>
              <a:rPr lang="nl-BE" sz="2400" i="1" dirty="0">
                <a:latin typeface="Adobe Caslon Pro" panose="0205050205050A020403" pitchFamily="18" charset="0"/>
              </a:rPr>
              <a:t>Tertiair aroma;  </a:t>
            </a:r>
            <a:r>
              <a:rPr lang="nl-BE" sz="2400" dirty="0">
                <a:latin typeface="Adobe Caslon Pro" panose="0205050205050A020403" pitchFamily="18" charset="0"/>
              </a:rPr>
              <a:t>tijdens de rijping van de wijn gaan er nieuwe verbindingen ontstaan en vormen nieuwe en complexere aroma’s.</a:t>
            </a:r>
            <a:endParaRPr lang="nl-BE" sz="2400" dirty="0"/>
          </a:p>
        </p:txBody>
      </p:sp>
    </p:spTree>
    <p:extLst>
      <p:ext uri="{BB962C8B-B14F-4D97-AF65-F5344CB8AC3E}">
        <p14:creationId xmlns:p14="http://schemas.microsoft.com/office/powerpoint/2010/main" val="189631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7056784" cy="504056"/>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Aroma in de wijn </a:t>
            </a: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99B998B3-8DDC-41C6-8C7C-D80173CA4180}"/>
              </a:ext>
            </a:extLst>
          </p:cNvPr>
          <p:cNvSpPr txBox="1"/>
          <p:nvPr/>
        </p:nvSpPr>
        <p:spPr>
          <a:xfrm>
            <a:off x="251520" y="980728"/>
            <a:ext cx="8892480" cy="3785652"/>
          </a:xfrm>
          <a:prstGeom prst="rect">
            <a:avLst/>
          </a:prstGeom>
          <a:noFill/>
        </p:spPr>
        <p:txBody>
          <a:bodyPr wrap="square" rtlCol="0">
            <a:spAutoFit/>
          </a:bodyPr>
          <a:lstStyle/>
          <a:p>
            <a:pPr marL="342900" indent="-342900">
              <a:buFont typeface="+mj-lt"/>
              <a:buAutoNum type="arabicPeriod"/>
            </a:pPr>
            <a:r>
              <a:rPr lang="nl-BE" sz="2400" dirty="0"/>
              <a:t>Primair aroma.</a:t>
            </a:r>
          </a:p>
          <a:p>
            <a:pPr marL="800100" lvl="1" indent="-342900">
              <a:buFont typeface="Wingdings" panose="05000000000000000000" pitchFamily="2" charset="2"/>
              <a:buChar char="Ø"/>
            </a:pPr>
            <a:r>
              <a:rPr lang="nl-BE" sz="2400" dirty="0"/>
              <a:t>Eigen aan de druif. </a:t>
            </a:r>
            <a:r>
              <a:rPr lang="nl-BE" i="1" dirty="0"/>
              <a:t>(hoofdzakelijk fruitige, bloemige en minerale aroma’s)  </a:t>
            </a:r>
          </a:p>
          <a:p>
            <a:pPr marL="342900" indent="-342900">
              <a:buFont typeface="+mj-lt"/>
              <a:buAutoNum type="arabicPeriod"/>
            </a:pPr>
            <a:r>
              <a:rPr lang="nl-BE" sz="2400" dirty="0"/>
              <a:t>Secondair aroma.</a:t>
            </a:r>
          </a:p>
          <a:p>
            <a:pPr marL="800100" lvl="1" indent="-342900">
              <a:buFont typeface="Wingdings" panose="05000000000000000000" pitchFamily="2" charset="2"/>
              <a:buChar char="Ø"/>
            </a:pPr>
            <a:r>
              <a:rPr lang="nl-BE" sz="2400" dirty="0"/>
              <a:t>Geuren die worden gevormd tijdens de gisting. </a:t>
            </a:r>
            <a:r>
              <a:rPr lang="nl-BE" i="1" dirty="0"/>
              <a:t>( gist, brood, zuivel,… maar ook negatieve aroma’s zoals ethylacetaat)</a:t>
            </a:r>
          </a:p>
          <a:p>
            <a:pPr marL="342900" indent="-342900">
              <a:buFont typeface="+mj-lt"/>
              <a:buAutoNum type="arabicPeriod"/>
            </a:pPr>
            <a:r>
              <a:rPr lang="nl-BE" sz="2400" dirty="0"/>
              <a:t>Tertiair aroma</a:t>
            </a:r>
            <a:r>
              <a:rPr lang="nl-BE" dirty="0"/>
              <a:t>. </a:t>
            </a:r>
          </a:p>
          <a:p>
            <a:pPr marL="800100" lvl="1" indent="-342900">
              <a:buFont typeface="Wingdings" panose="05000000000000000000" pitchFamily="2" charset="2"/>
              <a:buChar char="Ø"/>
            </a:pPr>
            <a:r>
              <a:rPr lang="nl-BE" sz="2400" dirty="0"/>
              <a:t>Deze ontstaan tijdens de rijping, ontstaan door nieuwe verbindingen in de wijn. </a:t>
            </a:r>
            <a:r>
              <a:rPr lang="nl-BE" i="1" dirty="0"/>
              <a:t>(primair fruit evolueert naar fruitcompote, gedroogde vruchten,… dierlijke toetsen zoals leder, wild,…meestal bij wijnen met een stevige dosis tannine  en gebrande toetsen zoals sigaren(kistje), koffie, chocolade, karamel,.. Gevolg van de vatlagering   </a:t>
            </a:r>
          </a:p>
        </p:txBody>
      </p:sp>
    </p:spTree>
    <p:extLst>
      <p:ext uri="{BB962C8B-B14F-4D97-AF65-F5344CB8AC3E}">
        <p14:creationId xmlns:p14="http://schemas.microsoft.com/office/powerpoint/2010/main" val="171988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5536" y="1340768"/>
            <a:ext cx="8424936" cy="5015582"/>
          </a:xfrm>
        </p:spPr>
        <p:txBody>
          <a:bodyPr/>
          <a:lstStyle/>
          <a:p>
            <a:pPr marL="0" indent="0">
              <a:buNone/>
            </a:pPr>
            <a:r>
              <a:rPr lang="nl-BE" dirty="0">
                <a:solidFill>
                  <a:schemeClr val="tx1"/>
                </a:solidFill>
                <a:latin typeface="+mn-lt"/>
              </a:rPr>
              <a:t> </a:t>
            </a:r>
          </a:p>
        </p:txBody>
      </p:sp>
      <p:sp>
        <p:nvSpPr>
          <p:cNvPr id="4" name="Tijdelijke aanduiding voor voettekst 3"/>
          <p:cNvSpPr>
            <a:spLocks noGrp="1"/>
          </p:cNvSpPr>
          <p:nvPr>
            <p:ph type="ftr" sz="quarter" idx="11"/>
          </p:nvPr>
        </p:nvSpPr>
        <p:spPr>
          <a:xfrm>
            <a:off x="683568" y="6381328"/>
            <a:ext cx="8027635" cy="365125"/>
          </a:xfrm>
        </p:spPr>
        <p:txBody>
          <a:bodyPr/>
          <a:lstStyle/>
          <a:p>
            <a:r>
              <a:rPr lang="nl-BE" sz="1000" dirty="0"/>
              <a:t>Vlaamse </a:t>
            </a:r>
            <a:r>
              <a:rPr lang="nl-BE" sz="1000" dirty="0" err="1"/>
              <a:t>wijnmakersgilde</a:t>
            </a:r>
            <a:r>
              <a:rPr lang="nl-BE" sz="1000" dirty="0"/>
              <a:t> Degustatie cursus 2019</a:t>
            </a:r>
          </a:p>
        </p:txBody>
      </p:sp>
      <p:pic>
        <p:nvPicPr>
          <p:cNvPr id="5" name="Afbeelding 4"/>
          <p:cNvPicPr>
            <a:picLocks noChangeAspect="1"/>
          </p:cNvPicPr>
          <p:nvPr/>
        </p:nvPicPr>
        <p:blipFill>
          <a:blip r:embed="rId3"/>
          <a:stretch>
            <a:fillRect/>
          </a:stretch>
        </p:blipFill>
        <p:spPr>
          <a:xfrm>
            <a:off x="0" y="881336"/>
            <a:ext cx="9144000" cy="5976664"/>
          </a:xfrm>
          <a:prstGeom prst="rect">
            <a:avLst/>
          </a:prstGeom>
        </p:spPr>
      </p:pic>
      <p:sp>
        <p:nvSpPr>
          <p:cNvPr id="2" name="Tekstvak 1"/>
          <p:cNvSpPr txBox="1"/>
          <p:nvPr/>
        </p:nvSpPr>
        <p:spPr>
          <a:xfrm>
            <a:off x="-9112" y="116632"/>
            <a:ext cx="7920880" cy="461665"/>
          </a:xfrm>
          <a:prstGeom prst="rect">
            <a:avLst/>
          </a:prstGeom>
          <a:noFill/>
        </p:spPr>
        <p:txBody>
          <a:bodyPr wrap="square" rtlCol="0">
            <a:spAutoFit/>
          </a:bodyPr>
          <a:lstStyle/>
          <a:p>
            <a:r>
              <a:rPr lang="nl-BE" sz="2400" b="1" u="sng" dirty="0"/>
              <a:t>Aroma’s in de wijn:</a:t>
            </a:r>
            <a:r>
              <a:rPr lang="nl-BE" sz="2400" b="1" dirty="0"/>
              <a:t> Vaak voorkomende aroma’s</a:t>
            </a:r>
          </a:p>
        </p:txBody>
      </p:sp>
    </p:spTree>
    <p:extLst>
      <p:ext uri="{BB962C8B-B14F-4D97-AF65-F5344CB8AC3E}">
        <p14:creationId xmlns:p14="http://schemas.microsoft.com/office/powerpoint/2010/main" val="104752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95536" y="188640"/>
            <a:ext cx="8496944" cy="6494085"/>
          </a:xfrm>
          <a:prstGeom prst="rect">
            <a:avLst/>
          </a:prstGeom>
        </p:spPr>
        <p:txBody>
          <a:bodyPr wrap="square">
            <a:spAutoFit/>
          </a:bodyPr>
          <a:lstStyle/>
          <a:p>
            <a:r>
              <a:rPr lang="nl-BE" sz="2800" b="1" i="1" u="sng" dirty="0">
                <a:latin typeface="Adobe Caslon Pro" panose="0205050205050A020403" pitchFamily="18" charset="0"/>
              </a:rPr>
              <a:t>Aroma ‘s in witte wijnen</a:t>
            </a:r>
            <a:r>
              <a:rPr lang="nl-BE" sz="2800" i="1" u="sng" dirty="0">
                <a:latin typeface="Adobe Caslon Pro" panose="0205050205050A020403" pitchFamily="18" charset="0"/>
              </a:rPr>
              <a:t>:</a:t>
            </a:r>
          </a:p>
          <a:p>
            <a:endParaRPr lang="nl-BE" sz="2800" i="1" u="sng" dirty="0">
              <a:latin typeface="Adobe Caslon Pro" panose="0205050205050A020403" pitchFamily="18" charset="0"/>
            </a:endParaRPr>
          </a:p>
          <a:p>
            <a:r>
              <a:rPr lang="nl-NL" sz="2000" dirty="0"/>
              <a:t>CITROEN; ... Frisheid, elegantie en finesse &gt; </a:t>
            </a:r>
            <a:r>
              <a:rPr lang="nl-NL" sz="2000" dirty="0" err="1"/>
              <a:t>Sauvignons</a:t>
            </a:r>
            <a:r>
              <a:rPr lang="nl-NL" sz="2000" dirty="0"/>
              <a:t> en </a:t>
            </a:r>
            <a:r>
              <a:rPr lang="nl-NL" sz="2000" dirty="0" err="1"/>
              <a:t>chardonnay</a:t>
            </a:r>
            <a:r>
              <a:rPr lang="nl-NL" sz="2000" dirty="0"/>
              <a:t> </a:t>
            </a:r>
            <a:endParaRPr lang="nl-BE" sz="2000" dirty="0"/>
          </a:p>
          <a:p>
            <a:r>
              <a:rPr lang="nl-NL" sz="2000" dirty="0"/>
              <a:t>GRAPEFRUIT/POMPELMOES;….</a:t>
            </a:r>
            <a:endParaRPr lang="nl-BE" sz="2000" dirty="0"/>
          </a:p>
          <a:p>
            <a:r>
              <a:rPr lang="nl-NL" sz="2000" dirty="0"/>
              <a:t>ANANAS;…. Hier wordt soms nog het onderscheid gemaakt tussen groene en rijpe ananas</a:t>
            </a:r>
            <a:endParaRPr lang="nl-BE" sz="2000" dirty="0"/>
          </a:p>
          <a:p>
            <a:r>
              <a:rPr lang="nl-NL" sz="2000" dirty="0"/>
              <a:t>LYCHEE;…. Een typisch aroma van de </a:t>
            </a:r>
            <a:r>
              <a:rPr lang="nl-NL" sz="2000" dirty="0" err="1"/>
              <a:t>Gewurztraminer</a:t>
            </a:r>
            <a:r>
              <a:rPr lang="nl-NL" sz="2000" dirty="0"/>
              <a:t> en bij rijpere wijnen.</a:t>
            </a:r>
            <a:endParaRPr lang="nl-BE" sz="2000" dirty="0"/>
          </a:p>
          <a:p>
            <a:r>
              <a:rPr lang="nl-NL" sz="2000" dirty="0"/>
              <a:t>MUSKAAT; …. Aroma van verse druiven  typisch bij alle soorten Muscat wijn</a:t>
            </a:r>
            <a:endParaRPr lang="nl-BE" sz="2000" dirty="0"/>
          </a:p>
          <a:p>
            <a:r>
              <a:rPr lang="nl-NL" sz="2000" dirty="0"/>
              <a:t>PEER; …..  </a:t>
            </a:r>
            <a:r>
              <a:rPr lang="nl-NL" sz="2000" dirty="0" err="1"/>
              <a:t>Chardonnay</a:t>
            </a:r>
            <a:endParaRPr lang="nl-BE" sz="2000" dirty="0"/>
          </a:p>
          <a:p>
            <a:r>
              <a:rPr lang="nl-NL" sz="2000" dirty="0"/>
              <a:t>HAAGDOORN;... </a:t>
            </a:r>
            <a:r>
              <a:rPr lang="nl-NL" sz="2000" dirty="0" err="1"/>
              <a:t>Chardonnay</a:t>
            </a:r>
            <a:r>
              <a:rPr lang="nl-NL" sz="2000" dirty="0"/>
              <a:t> (koelere regio)</a:t>
            </a:r>
            <a:endParaRPr lang="nl-BE" sz="2000" dirty="0"/>
          </a:p>
          <a:p>
            <a:r>
              <a:rPr lang="nl-NL" sz="2000" dirty="0"/>
              <a:t>HONING; ….. Zoete en rijpere wijnen </a:t>
            </a:r>
            <a:endParaRPr lang="nl-BE" sz="2000" dirty="0"/>
          </a:p>
          <a:p>
            <a:r>
              <a:rPr lang="nl-NL" sz="2000" dirty="0"/>
              <a:t>CASSISKNOP (blad); …… </a:t>
            </a:r>
            <a:r>
              <a:rPr lang="nl-NL" sz="2000" dirty="0" err="1"/>
              <a:t>sauvignon</a:t>
            </a:r>
            <a:r>
              <a:rPr lang="nl-NL" sz="2000" dirty="0"/>
              <a:t> en vooral bij (te) vroeg geoogste druiven. </a:t>
            </a:r>
            <a:endParaRPr lang="nl-BE" sz="2000" dirty="0"/>
          </a:p>
          <a:p>
            <a:r>
              <a:rPr lang="nl-NL" sz="2000" dirty="0"/>
              <a:t>BOTER; ... Vaak het resultaat van een malo</a:t>
            </a:r>
          </a:p>
          <a:p>
            <a:r>
              <a:rPr lang="nl-NL" sz="2000" dirty="0"/>
              <a:t>GEROOSTERD BROOD; ... Op eik gerijpte wijn (</a:t>
            </a:r>
            <a:r>
              <a:rPr lang="nl-NL" sz="2000" dirty="0" err="1"/>
              <a:t>chardonnay</a:t>
            </a:r>
            <a:r>
              <a:rPr lang="nl-NL" sz="2000" dirty="0"/>
              <a:t>)</a:t>
            </a:r>
            <a:endParaRPr lang="nl-BE" sz="2000" dirty="0"/>
          </a:p>
          <a:p>
            <a:r>
              <a:rPr lang="nl-NL" sz="2000" dirty="0"/>
              <a:t>MELOEN; …. Terug te vinden bij </a:t>
            </a:r>
            <a:r>
              <a:rPr lang="nl-NL" sz="2000" dirty="0" err="1"/>
              <a:t>Chenin</a:t>
            </a:r>
            <a:r>
              <a:rPr lang="nl-NL" sz="2000" dirty="0"/>
              <a:t> Blanc </a:t>
            </a:r>
            <a:endParaRPr lang="nl-BE" sz="2000" dirty="0"/>
          </a:p>
          <a:p>
            <a:r>
              <a:rPr lang="nl-NL" sz="2000" dirty="0"/>
              <a:t>APPEL; ….. In veel witte wijn, maar mag niet te uitgesproken zijn. </a:t>
            </a:r>
            <a:endParaRPr lang="nl-BE" sz="2000" dirty="0"/>
          </a:p>
          <a:p>
            <a:r>
              <a:rPr lang="nl-NL" sz="2000" dirty="0"/>
              <a:t>ROOS; ...kan krachtig aanwezig zijn bij </a:t>
            </a:r>
            <a:r>
              <a:rPr lang="nl-NL" sz="2000" dirty="0" err="1"/>
              <a:t>Gewurztraminer</a:t>
            </a:r>
            <a:r>
              <a:rPr lang="nl-NL" sz="2000" dirty="0"/>
              <a:t>.</a:t>
            </a:r>
            <a:endParaRPr lang="nl-BE" sz="2000" dirty="0"/>
          </a:p>
        </p:txBody>
      </p:sp>
    </p:spTree>
    <p:extLst>
      <p:ext uri="{BB962C8B-B14F-4D97-AF65-F5344CB8AC3E}">
        <p14:creationId xmlns:p14="http://schemas.microsoft.com/office/powerpoint/2010/main" val="104729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7056784" cy="504056"/>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Aroma in de wijn </a:t>
            </a: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99B998B3-8DDC-41C6-8C7C-D80173CA4180}"/>
              </a:ext>
            </a:extLst>
          </p:cNvPr>
          <p:cNvSpPr txBox="1"/>
          <p:nvPr/>
        </p:nvSpPr>
        <p:spPr>
          <a:xfrm>
            <a:off x="251520" y="980728"/>
            <a:ext cx="8892480" cy="5478423"/>
          </a:xfrm>
          <a:prstGeom prst="rect">
            <a:avLst/>
          </a:prstGeom>
          <a:noFill/>
        </p:spPr>
        <p:txBody>
          <a:bodyPr wrap="square" rtlCol="0">
            <a:spAutoFit/>
          </a:bodyPr>
          <a:lstStyle/>
          <a:p>
            <a:r>
              <a:rPr lang="nl-BE" sz="2400" i="1" u="sng" dirty="0"/>
              <a:t>Waarom ruikt een wijn naar stoffen die we niet in de druif of het sap ruiken?</a:t>
            </a:r>
          </a:p>
          <a:p>
            <a:endParaRPr lang="nl-BE" sz="2400" i="1" u="sng" dirty="0"/>
          </a:p>
          <a:p>
            <a:pPr marL="342900" indent="-342900">
              <a:buFont typeface="Arial" panose="020B0604020202020204" pitchFamily="34" charset="0"/>
              <a:buChar char="•"/>
            </a:pPr>
            <a:r>
              <a:rPr lang="nl-BE" sz="2400" dirty="0"/>
              <a:t>De meeste primaire geurstoffen (</a:t>
            </a:r>
            <a:r>
              <a:rPr lang="nl-BE" sz="2400" dirty="0" err="1"/>
              <a:t>monoterpenen</a:t>
            </a:r>
            <a:r>
              <a:rPr lang="nl-BE" sz="2400" dirty="0"/>
              <a:t> en </a:t>
            </a:r>
            <a:r>
              <a:rPr lang="nl-BE" sz="2400" dirty="0" err="1"/>
              <a:t>methoxypyrazine</a:t>
            </a:r>
            <a:r>
              <a:rPr lang="nl-BE" sz="2400" dirty="0"/>
              <a:t> ) zijn gebonden met andere elementen en komen pas vrij na een reactie.</a:t>
            </a:r>
          </a:p>
          <a:p>
            <a:pPr marL="342900" indent="-342900">
              <a:buFont typeface="Arial" panose="020B0604020202020204" pitchFamily="34" charset="0"/>
              <a:buChar char="•"/>
            </a:pPr>
            <a:r>
              <a:rPr lang="nl-BE" sz="2400" dirty="0"/>
              <a:t>Bekende vrije </a:t>
            </a:r>
            <a:r>
              <a:rPr lang="nl-BE" sz="2400" dirty="0" err="1"/>
              <a:t>monoterpenen</a:t>
            </a:r>
            <a:r>
              <a:rPr lang="nl-BE" sz="2400" dirty="0"/>
              <a:t> zijn</a:t>
            </a:r>
          </a:p>
          <a:p>
            <a:pPr marL="800100" lvl="1" indent="-342900">
              <a:buFont typeface="Arial" panose="020B0604020202020204" pitchFamily="34" charset="0"/>
              <a:buChar char="•"/>
            </a:pPr>
            <a:r>
              <a:rPr lang="nl-BE" sz="2400" dirty="0" err="1"/>
              <a:t>Linalool</a:t>
            </a:r>
            <a:r>
              <a:rPr lang="nl-BE" sz="2400" dirty="0"/>
              <a:t>: licht kruidige en bloemige geur.</a:t>
            </a:r>
          </a:p>
          <a:p>
            <a:pPr marL="800100" lvl="1" indent="-342900">
              <a:buFont typeface="Arial" panose="020B0604020202020204" pitchFamily="34" charset="0"/>
              <a:buChar char="•"/>
            </a:pPr>
            <a:r>
              <a:rPr lang="nl-BE" sz="2400" dirty="0" err="1"/>
              <a:t>Geraniol</a:t>
            </a:r>
            <a:r>
              <a:rPr lang="nl-BE" sz="2400" dirty="0"/>
              <a:t>: rozengeur.</a:t>
            </a:r>
          </a:p>
          <a:p>
            <a:pPr marL="342900" indent="-342900">
              <a:buFont typeface="Arial" panose="020B0604020202020204" pitchFamily="34" charset="0"/>
              <a:buChar char="•"/>
            </a:pPr>
            <a:r>
              <a:rPr lang="nl-BE" sz="2400" dirty="0"/>
              <a:t>Gebonden aroma’s (bv. </a:t>
            </a:r>
            <a:r>
              <a:rPr lang="nl-BE" sz="2400" dirty="0" err="1"/>
              <a:t>Isobutyl</a:t>
            </a:r>
            <a:r>
              <a:rPr lang="nl-BE" sz="2400" dirty="0"/>
              <a:t> </a:t>
            </a:r>
            <a:r>
              <a:rPr lang="nl-BE" sz="2400" dirty="0" err="1"/>
              <a:t>methoxypyrazine</a:t>
            </a:r>
            <a:r>
              <a:rPr lang="nl-BE" sz="2400" dirty="0"/>
              <a:t>) zijn meestal aan een suikermolecuul gebonden en pas waarneembaar in de wijn als de suikers zijn omgezet. </a:t>
            </a:r>
          </a:p>
          <a:p>
            <a:pPr marL="800100" lvl="1" indent="-342900">
              <a:buFont typeface="Arial" panose="020B0604020202020204" pitchFamily="34" charset="0"/>
              <a:buChar char="•"/>
            </a:pPr>
            <a:endParaRPr lang="nl-BE" sz="2400" dirty="0"/>
          </a:p>
          <a:p>
            <a:r>
              <a:rPr lang="nl-BE" sz="1400" dirty="0"/>
              <a:t>Meer op </a:t>
            </a:r>
            <a:r>
              <a:rPr lang="nl-BE" sz="1400" dirty="0" err="1"/>
              <a:t>blz</a:t>
            </a:r>
            <a:r>
              <a:rPr lang="nl-BE" sz="1400" dirty="0"/>
              <a:t> 10 tot 15</a:t>
            </a:r>
          </a:p>
          <a:p>
            <a:endParaRPr lang="nl-BE" sz="2400" dirty="0"/>
          </a:p>
        </p:txBody>
      </p:sp>
    </p:spTree>
    <p:extLst>
      <p:ext uri="{BB962C8B-B14F-4D97-AF65-F5344CB8AC3E}">
        <p14:creationId xmlns:p14="http://schemas.microsoft.com/office/powerpoint/2010/main" val="6426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692696"/>
            <a:ext cx="8424936" cy="5015582"/>
          </a:xfrm>
        </p:spPr>
        <p:txBody>
          <a:bodyPr/>
          <a:lstStyle/>
          <a:p>
            <a:pPr marL="0" indent="0">
              <a:buNone/>
            </a:pPr>
            <a:r>
              <a:rPr lang="nl-BE" dirty="0">
                <a:solidFill>
                  <a:schemeClr val="tx1"/>
                </a:solidFill>
                <a:latin typeface="+mn-lt"/>
              </a:rPr>
              <a:t> </a:t>
            </a:r>
          </a:p>
        </p:txBody>
      </p:sp>
      <p:pic>
        <p:nvPicPr>
          <p:cNvPr id="10" name="Afbeelding 9"/>
          <p:cNvPicPr>
            <a:picLocks noChangeAspect="1"/>
          </p:cNvPicPr>
          <p:nvPr/>
        </p:nvPicPr>
        <p:blipFill>
          <a:blip r:embed="rId2"/>
          <a:stretch>
            <a:fillRect/>
          </a:stretch>
        </p:blipFill>
        <p:spPr>
          <a:xfrm>
            <a:off x="3131840" y="692696"/>
            <a:ext cx="4968552" cy="6117832"/>
          </a:xfrm>
          <a:prstGeom prst="rect">
            <a:avLst/>
          </a:prstGeom>
        </p:spPr>
      </p:pic>
      <p:sp>
        <p:nvSpPr>
          <p:cNvPr id="2" name="Tekstvak 1"/>
          <p:cNvSpPr txBox="1"/>
          <p:nvPr/>
        </p:nvSpPr>
        <p:spPr>
          <a:xfrm>
            <a:off x="467544" y="980728"/>
            <a:ext cx="2448272" cy="2585323"/>
          </a:xfrm>
          <a:prstGeom prst="rect">
            <a:avLst/>
          </a:prstGeom>
          <a:noFill/>
        </p:spPr>
        <p:txBody>
          <a:bodyPr wrap="square" rtlCol="0">
            <a:spAutoFit/>
          </a:bodyPr>
          <a:lstStyle/>
          <a:p>
            <a:pPr marL="342900" indent="-342900">
              <a:buFont typeface="+mj-lt"/>
              <a:buAutoNum type="arabicPeriod"/>
            </a:pPr>
            <a:r>
              <a:rPr lang="nl-BE" sz="2400" b="1" dirty="0">
                <a:latin typeface="Adobe Caslon Pro" panose="0205050205050A020403" pitchFamily="18" charset="0"/>
              </a:rPr>
              <a:t>Stap I</a:t>
            </a:r>
          </a:p>
          <a:p>
            <a:pPr marL="342900" indent="-342900">
              <a:buFont typeface="+mj-lt"/>
              <a:buAutoNum type="arabicPeriod"/>
            </a:pPr>
            <a:endParaRPr lang="nl-BE" sz="2400" b="1" dirty="0">
              <a:latin typeface="Adobe Caslon Pro" panose="0205050205050A020403" pitchFamily="18" charset="0"/>
            </a:endParaRPr>
          </a:p>
          <a:p>
            <a:pPr marL="342900" indent="-342900">
              <a:buFont typeface="+mj-lt"/>
              <a:buAutoNum type="arabicPeriod"/>
            </a:pPr>
            <a:r>
              <a:rPr lang="nl-BE" sz="2400" b="1" dirty="0">
                <a:latin typeface="Adobe Caslon Pro" panose="0205050205050A020403" pitchFamily="18" charset="0"/>
              </a:rPr>
              <a:t>Stap 2</a:t>
            </a:r>
          </a:p>
          <a:p>
            <a:pPr marL="342900" indent="-342900">
              <a:buFont typeface="+mj-lt"/>
              <a:buAutoNum type="arabicPeriod"/>
            </a:pPr>
            <a:endParaRPr lang="nl-BE" sz="2400" b="1" dirty="0">
              <a:latin typeface="Adobe Caslon Pro" panose="0205050205050A020403" pitchFamily="18" charset="0"/>
            </a:endParaRPr>
          </a:p>
          <a:p>
            <a:pPr marL="342900" indent="-342900">
              <a:buFont typeface="+mj-lt"/>
              <a:buAutoNum type="arabicPeriod"/>
            </a:pPr>
            <a:r>
              <a:rPr lang="nl-BE" sz="2400" b="1" dirty="0">
                <a:latin typeface="Adobe Caslon Pro" panose="0205050205050A020403" pitchFamily="18" charset="0"/>
              </a:rPr>
              <a:t>Stap 3</a:t>
            </a:r>
          </a:p>
          <a:p>
            <a:pPr marL="342900" indent="-342900">
              <a:buFont typeface="+mj-lt"/>
              <a:buAutoNum type="arabicPeriod"/>
            </a:pPr>
            <a:endParaRPr lang="nl-BE" sz="2400" b="1" dirty="0">
              <a:latin typeface="Adobe Caslon Pro" panose="0205050205050A020403" pitchFamily="18" charset="0"/>
            </a:endParaRPr>
          </a:p>
          <a:p>
            <a:endParaRPr lang="nl-BE" dirty="0"/>
          </a:p>
        </p:txBody>
      </p:sp>
    </p:spTree>
    <p:extLst>
      <p:ext uri="{BB962C8B-B14F-4D97-AF65-F5344CB8AC3E}">
        <p14:creationId xmlns:p14="http://schemas.microsoft.com/office/powerpoint/2010/main" val="317579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332656"/>
            <a:ext cx="4690864" cy="1440160"/>
          </a:xfrm>
        </p:spPr>
        <p:txBody>
          <a:bodyPr/>
          <a:lstStyle/>
          <a:p>
            <a:pPr algn="l"/>
            <a:r>
              <a:rPr lang="nl-BE" sz="2800" dirty="0"/>
              <a:t>Materiaal:</a:t>
            </a:r>
            <a:br>
              <a:rPr lang="nl-BE" sz="2800" dirty="0"/>
            </a:br>
            <a:r>
              <a:rPr lang="nl-BE" sz="2800" dirty="0"/>
              <a:t>Het wijnglas</a:t>
            </a:r>
          </a:p>
        </p:txBody>
      </p:sp>
      <p:pic>
        <p:nvPicPr>
          <p:cNvPr id="5" name="Afbeelding 4"/>
          <p:cNvPicPr>
            <a:picLocks noChangeAspect="1"/>
          </p:cNvPicPr>
          <p:nvPr/>
        </p:nvPicPr>
        <p:blipFill>
          <a:blip r:embed="rId3"/>
          <a:stretch>
            <a:fillRect/>
          </a:stretch>
        </p:blipFill>
        <p:spPr>
          <a:xfrm>
            <a:off x="467544" y="1988840"/>
            <a:ext cx="2016224" cy="2520280"/>
          </a:xfrm>
          <a:prstGeom prst="rect">
            <a:avLst/>
          </a:prstGeom>
        </p:spPr>
      </p:pic>
      <p:pic>
        <p:nvPicPr>
          <p:cNvPr id="6" name="Afbeelding 5"/>
          <p:cNvPicPr>
            <a:picLocks noChangeAspect="1"/>
          </p:cNvPicPr>
          <p:nvPr/>
        </p:nvPicPr>
        <p:blipFill>
          <a:blip r:embed="rId4"/>
          <a:stretch>
            <a:fillRect/>
          </a:stretch>
        </p:blipFill>
        <p:spPr>
          <a:xfrm>
            <a:off x="5739319" y="2095959"/>
            <a:ext cx="1152128" cy="2666081"/>
          </a:xfrm>
          <a:prstGeom prst="rect">
            <a:avLst/>
          </a:prstGeom>
        </p:spPr>
      </p:pic>
      <p:sp>
        <p:nvSpPr>
          <p:cNvPr id="9" name="Tekstvak 8"/>
          <p:cNvSpPr txBox="1"/>
          <p:nvPr/>
        </p:nvSpPr>
        <p:spPr>
          <a:xfrm>
            <a:off x="688526" y="1479435"/>
            <a:ext cx="2376264" cy="3170099"/>
          </a:xfrm>
          <a:prstGeom prst="rect">
            <a:avLst/>
          </a:prstGeom>
          <a:noFill/>
        </p:spPr>
        <p:txBody>
          <a:bodyPr wrap="square" rtlCol="0">
            <a:spAutoFit/>
          </a:bodyPr>
          <a:lstStyle/>
          <a:p>
            <a:r>
              <a:rPr lang="nl-BE" sz="20000" dirty="0">
                <a:solidFill>
                  <a:srgbClr val="FF0000"/>
                </a:solidFill>
              </a:rPr>
              <a:t>X</a:t>
            </a:r>
          </a:p>
        </p:txBody>
      </p:sp>
      <p:sp>
        <p:nvSpPr>
          <p:cNvPr id="12" name="Tekstvak 11"/>
          <p:cNvSpPr txBox="1"/>
          <p:nvPr/>
        </p:nvSpPr>
        <p:spPr>
          <a:xfrm>
            <a:off x="5346488" y="1591941"/>
            <a:ext cx="2376264" cy="3170099"/>
          </a:xfrm>
          <a:prstGeom prst="rect">
            <a:avLst/>
          </a:prstGeom>
          <a:noFill/>
        </p:spPr>
        <p:txBody>
          <a:bodyPr wrap="square" rtlCol="0">
            <a:spAutoFit/>
          </a:bodyPr>
          <a:lstStyle/>
          <a:p>
            <a:r>
              <a:rPr lang="nl-BE" sz="20000" dirty="0">
                <a:solidFill>
                  <a:srgbClr val="FF0000"/>
                </a:solidFill>
              </a:rPr>
              <a:t>X</a:t>
            </a:r>
          </a:p>
        </p:txBody>
      </p:sp>
      <p:pic>
        <p:nvPicPr>
          <p:cNvPr id="3" name="Afbeelding 2">
            <a:extLst>
              <a:ext uri="{FF2B5EF4-FFF2-40B4-BE49-F238E27FC236}">
                <a16:creationId xmlns:a16="http://schemas.microsoft.com/office/drawing/2014/main" id="{5EDB1C32-D9E5-47BE-A5B3-AAF17464FD57}"/>
              </a:ext>
            </a:extLst>
          </p:cNvPr>
          <p:cNvPicPr>
            <a:picLocks noChangeAspect="1"/>
          </p:cNvPicPr>
          <p:nvPr/>
        </p:nvPicPr>
        <p:blipFill>
          <a:blip r:embed="rId5"/>
          <a:stretch>
            <a:fillRect/>
          </a:stretch>
        </p:blipFill>
        <p:spPr>
          <a:xfrm>
            <a:off x="2378994" y="2023897"/>
            <a:ext cx="2666081" cy="2666081"/>
          </a:xfrm>
          <a:prstGeom prst="rect">
            <a:avLst/>
          </a:prstGeom>
        </p:spPr>
      </p:pic>
      <p:sp>
        <p:nvSpPr>
          <p:cNvPr id="10" name="Tekstvak 9"/>
          <p:cNvSpPr txBox="1"/>
          <p:nvPr/>
        </p:nvSpPr>
        <p:spPr>
          <a:xfrm>
            <a:off x="2736000" y="1498309"/>
            <a:ext cx="2376264" cy="3170099"/>
          </a:xfrm>
          <a:prstGeom prst="rect">
            <a:avLst/>
          </a:prstGeom>
          <a:noFill/>
        </p:spPr>
        <p:txBody>
          <a:bodyPr wrap="square" rtlCol="0">
            <a:spAutoFit/>
          </a:bodyPr>
          <a:lstStyle/>
          <a:p>
            <a:r>
              <a:rPr lang="nl-BE" sz="20000" dirty="0">
                <a:solidFill>
                  <a:srgbClr val="FF0000"/>
                </a:solidFill>
              </a:rPr>
              <a:t>X</a:t>
            </a:r>
          </a:p>
        </p:txBody>
      </p:sp>
    </p:spTree>
    <p:extLst>
      <p:ext uri="{BB962C8B-B14F-4D97-AF65-F5344CB8AC3E}">
        <p14:creationId xmlns:p14="http://schemas.microsoft.com/office/powerpoint/2010/main" val="147402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50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50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60648"/>
            <a:ext cx="9036496" cy="504056"/>
          </a:xfrm>
        </p:spPr>
        <p:txBody>
          <a:bodyPr anchor="t"/>
          <a:lstStyle/>
          <a:p>
            <a:pPr marL="457200" indent="-457200" algn="l">
              <a:lnSpc>
                <a:spcPct val="100000"/>
              </a:lnSpc>
              <a:buFont typeface="Arial" panose="020B0604020202020204" pitchFamily="34" charset="0"/>
              <a:buChar char="•"/>
            </a:pPr>
            <a:r>
              <a:rPr lang="nl-BE" sz="2800" b="1" dirty="0">
                <a:solidFill>
                  <a:schemeClr val="tx1"/>
                </a:solidFill>
                <a:latin typeface="Adobe Caslon Pro" panose="0205050205050A020403" pitchFamily="18" charset="0"/>
              </a:rPr>
              <a:t>Stap 3: Smaak</a:t>
            </a:r>
            <a:br>
              <a:rPr lang="nl-BE" sz="2800" b="1" dirty="0">
                <a:solidFill>
                  <a:schemeClr val="tx1"/>
                </a:solidFill>
                <a:latin typeface="Adobe Caslon Pro" panose="0205050205050A020403" pitchFamily="18" charset="0"/>
              </a:rPr>
            </a:br>
            <a:br>
              <a:rPr lang="nl-BE" sz="2800" dirty="0">
                <a:solidFill>
                  <a:schemeClr val="tx1"/>
                </a:solidFill>
                <a:effectLst/>
                <a:latin typeface="Adobe Caslon Pro" panose="0205050205050A020403" pitchFamily="18" charset="0"/>
              </a:rPr>
            </a:br>
            <a:br>
              <a:rPr lang="nl-BE" sz="2800" dirty="0">
                <a:solidFill>
                  <a:schemeClr val="tx1"/>
                </a:solidFill>
                <a:effectLst/>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solidFill>
                  <a:schemeClr val="tx1"/>
                </a:solidFill>
                <a:effectLst/>
                <a:latin typeface="Adobe Caslon Pro" panose="0205050205050A020403" pitchFamily="18" charset="0"/>
              </a:rPr>
            </a:br>
            <a:br>
              <a:rPr lang="nl-BE" sz="2800" dirty="0">
                <a:solidFill>
                  <a:schemeClr val="tx1"/>
                </a:solidFill>
                <a:latin typeface="Adobe Caslon Pro" panose="0205050205050A020403" pitchFamily="18" charset="0"/>
              </a:rPr>
            </a:br>
            <a:br>
              <a:rPr lang="nl-BE" sz="2800" dirty="0">
                <a:solidFill>
                  <a:schemeClr val="tx1"/>
                </a:solidFill>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7" name="Afbeelding 6"/>
          <p:cNvPicPr>
            <a:picLocks noChangeAspect="1"/>
          </p:cNvPicPr>
          <p:nvPr/>
        </p:nvPicPr>
        <p:blipFill>
          <a:blip r:embed="rId2"/>
          <a:stretch>
            <a:fillRect/>
          </a:stretch>
        </p:blipFill>
        <p:spPr>
          <a:xfrm>
            <a:off x="6660232" y="4941168"/>
            <a:ext cx="896410" cy="432048"/>
          </a:xfrm>
          <a:prstGeom prst="rect">
            <a:avLst/>
          </a:prstGeom>
        </p:spPr>
      </p:pic>
      <p:pic>
        <p:nvPicPr>
          <p:cNvPr id="8" name="Afbeelding 7"/>
          <p:cNvPicPr>
            <a:picLocks noChangeAspect="1"/>
          </p:cNvPicPr>
          <p:nvPr/>
        </p:nvPicPr>
        <p:blipFill>
          <a:blip r:embed="rId2"/>
          <a:stretch>
            <a:fillRect/>
          </a:stretch>
        </p:blipFill>
        <p:spPr>
          <a:xfrm>
            <a:off x="4932040" y="3068960"/>
            <a:ext cx="1008112" cy="410079"/>
          </a:xfrm>
          <a:prstGeom prst="rect">
            <a:avLst/>
          </a:prstGeom>
        </p:spPr>
      </p:pic>
      <p:pic>
        <p:nvPicPr>
          <p:cNvPr id="10" name="Afbeelding 9"/>
          <p:cNvPicPr>
            <a:picLocks noChangeAspect="1"/>
          </p:cNvPicPr>
          <p:nvPr/>
        </p:nvPicPr>
        <p:blipFill>
          <a:blip r:embed="rId2"/>
          <a:stretch>
            <a:fillRect/>
          </a:stretch>
        </p:blipFill>
        <p:spPr>
          <a:xfrm>
            <a:off x="5220072" y="4005064"/>
            <a:ext cx="971600" cy="410079"/>
          </a:xfrm>
          <a:prstGeom prst="rect">
            <a:avLst/>
          </a:prstGeom>
        </p:spPr>
      </p:pic>
      <p:pic>
        <p:nvPicPr>
          <p:cNvPr id="11" name="Afbeelding 10"/>
          <p:cNvPicPr>
            <a:picLocks noChangeAspect="1"/>
          </p:cNvPicPr>
          <p:nvPr/>
        </p:nvPicPr>
        <p:blipFill>
          <a:blip r:embed="rId2"/>
          <a:stretch>
            <a:fillRect/>
          </a:stretch>
        </p:blipFill>
        <p:spPr>
          <a:xfrm>
            <a:off x="6444208" y="2132856"/>
            <a:ext cx="971600" cy="504056"/>
          </a:xfrm>
          <a:prstGeom prst="rect">
            <a:avLst/>
          </a:prstGeom>
        </p:spPr>
      </p:pic>
      <p:sp>
        <p:nvSpPr>
          <p:cNvPr id="13" name="Tekstvak 12"/>
          <p:cNvSpPr txBox="1"/>
          <p:nvPr/>
        </p:nvSpPr>
        <p:spPr>
          <a:xfrm>
            <a:off x="179512" y="764704"/>
            <a:ext cx="8964488" cy="1200329"/>
          </a:xfrm>
          <a:prstGeom prst="rect">
            <a:avLst/>
          </a:prstGeom>
          <a:noFill/>
        </p:spPr>
        <p:txBody>
          <a:bodyPr wrap="square" rtlCol="0">
            <a:spAutoFit/>
          </a:bodyPr>
          <a:lstStyle/>
          <a:p>
            <a:pPr marL="285750" indent="-285750">
              <a:buFont typeface="Arial" panose="020B0604020202020204" pitchFamily="34" charset="0"/>
              <a:buChar char="•"/>
            </a:pPr>
            <a:r>
              <a:rPr lang="nl-BE" sz="2400" dirty="0">
                <a:latin typeface="Adobe Caslon Pro" panose="0205050205050A020403" pitchFamily="18" charset="0"/>
              </a:rPr>
              <a:t>Deze fase wordt ook de </a:t>
            </a:r>
            <a:r>
              <a:rPr lang="nl-BE" sz="2400" dirty="0" err="1">
                <a:latin typeface="Adobe Caslon Pro" panose="0205050205050A020403" pitchFamily="18" charset="0"/>
              </a:rPr>
              <a:t>degustatieve</a:t>
            </a:r>
            <a:r>
              <a:rPr lang="nl-BE" sz="2400" dirty="0">
                <a:latin typeface="Adobe Caslon Pro" panose="0205050205050A020403" pitchFamily="18" charset="0"/>
              </a:rPr>
              <a:t> fase genoemd.</a:t>
            </a:r>
            <a:br>
              <a:rPr lang="nl-BE" sz="2400" dirty="0">
                <a:latin typeface="Adobe Caslon Pro" panose="0205050205050A020403" pitchFamily="18" charset="0"/>
              </a:rPr>
            </a:br>
            <a:r>
              <a:rPr lang="nl-BE" sz="2400" dirty="0">
                <a:latin typeface="Adobe Caslon Pro" panose="0205050205050A020403" pitchFamily="18" charset="0"/>
              </a:rPr>
              <a:t>Dit is de belangrijkste fase in het ganse gebeuren.</a:t>
            </a:r>
          </a:p>
          <a:p>
            <a:pPr marL="285750" indent="-285750">
              <a:buFont typeface="Arial" panose="020B0604020202020204" pitchFamily="34" charset="0"/>
              <a:buChar char="•"/>
            </a:pPr>
            <a:r>
              <a:rPr lang="nl-BE" sz="2400" dirty="0">
                <a:latin typeface="Adobe Caslon Pro" panose="0205050205050A020403" pitchFamily="18" charset="0"/>
              </a:rPr>
              <a:t>Hier gaan we ook nog aroma’s waarnemen. </a:t>
            </a:r>
          </a:p>
        </p:txBody>
      </p:sp>
      <p:pic>
        <p:nvPicPr>
          <p:cNvPr id="15" name="Afbeelding 14"/>
          <p:cNvPicPr>
            <a:picLocks noChangeAspect="1"/>
          </p:cNvPicPr>
          <p:nvPr/>
        </p:nvPicPr>
        <p:blipFill>
          <a:blip r:embed="rId3"/>
          <a:stretch>
            <a:fillRect/>
          </a:stretch>
        </p:blipFill>
        <p:spPr>
          <a:xfrm>
            <a:off x="1043608" y="1916832"/>
            <a:ext cx="6582272" cy="5168785"/>
          </a:xfrm>
          <a:prstGeom prst="rect">
            <a:avLst/>
          </a:prstGeom>
        </p:spPr>
      </p:pic>
      <p:sp>
        <p:nvSpPr>
          <p:cNvPr id="3" name="Rechthoek 2">
            <a:extLst>
              <a:ext uri="{FF2B5EF4-FFF2-40B4-BE49-F238E27FC236}">
                <a16:creationId xmlns:a16="http://schemas.microsoft.com/office/drawing/2014/main" id="{E9A0E590-F4A8-400B-B166-2A08158ED816}"/>
              </a:ext>
            </a:extLst>
          </p:cNvPr>
          <p:cNvSpPr/>
          <p:nvPr/>
        </p:nvSpPr>
        <p:spPr>
          <a:xfrm>
            <a:off x="3635895" y="4070052"/>
            <a:ext cx="3899195" cy="1440160"/>
          </a:xfrm>
          <a:prstGeom prst="rect">
            <a:avLst/>
          </a:prstGeom>
          <a:solidFill>
            <a:srgbClr val="D8B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8CB5AFD8-C53E-4AA8-BED3-3CBF384A4823}"/>
              </a:ext>
            </a:extLst>
          </p:cNvPr>
          <p:cNvSpPr/>
          <p:nvPr/>
        </p:nvSpPr>
        <p:spPr>
          <a:xfrm>
            <a:off x="4119603" y="3117161"/>
            <a:ext cx="1388501" cy="1319951"/>
          </a:xfrm>
          <a:prstGeom prst="rect">
            <a:avLst/>
          </a:prstGeom>
          <a:solidFill>
            <a:srgbClr val="D8B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6365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5"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1" nodeType="withEffect">
                                  <p:stCondLst>
                                    <p:cond delay="100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1" nodeType="withEffect">
                                  <p:stCondLst>
                                    <p:cond delay="100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5"/>
      <p:bldP spid="3" grpId="0" animBg="1"/>
      <p:bldP spid="3" grpId="1" animBg="1"/>
      <p:bldP spid="14" grpId="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5536" y="1340768"/>
            <a:ext cx="8424936" cy="5015582"/>
          </a:xfrm>
        </p:spPr>
        <p:txBody>
          <a:bodyPr/>
          <a:lstStyle/>
          <a:p>
            <a:pPr marL="0" indent="0">
              <a:buNone/>
            </a:pPr>
            <a:r>
              <a:rPr lang="nl-BE" dirty="0">
                <a:solidFill>
                  <a:schemeClr val="tx1"/>
                </a:solidFill>
                <a:latin typeface="+mn-lt"/>
              </a:rPr>
              <a:t> </a:t>
            </a:r>
          </a:p>
        </p:txBody>
      </p:sp>
      <p:sp>
        <p:nvSpPr>
          <p:cNvPr id="2" name="Titel 1"/>
          <p:cNvSpPr>
            <a:spLocks noGrp="1"/>
          </p:cNvSpPr>
          <p:nvPr>
            <p:ph type="title"/>
          </p:nvPr>
        </p:nvSpPr>
        <p:spPr>
          <a:xfrm>
            <a:off x="107504" y="260648"/>
            <a:ext cx="9036496" cy="1728192"/>
          </a:xfrm>
        </p:spPr>
        <p:txBody>
          <a:bodyPr anchor="t"/>
          <a:lstStyle/>
          <a:p>
            <a:pPr marL="457200" indent="-457200" algn="l">
              <a:lnSpc>
                <a:spcPct val="100000"/>
              </a:lnSpc>
              <a:buFont typeface="Arial" panose="020B0604020202020204" pitchFamily="34" charset="0"/>
              <a:buChar char="•"/>
            </a:pPr>
            <a:r>
              <a:rPr lang="nl-BE" sz="2800" b="1" dirty="0">
                <a:solidFill>
                  <a:schemeClr val="tx1"/>
                </a:solidFill>
                <a:latin typeface="Adobe Caslon Pro" panose="0205050205050A020403" pitchFamily="18" charset="0"/>
              </a:rPr>
              <a:t>Stap 3: Smaak</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endParaRPr lang="nl-BE" sz="2800" dirty="0">
              <a:latin typeface="Adobe Caslon Pro" panose="0205050205050A020403" pitchFamily="18" charset="0"/>
            </a:endParaRPr>
          </a:p>
        </p:txBody>
      </p:sp>
      <p:pic>
        <p:nvPicPr>
          <p:cNvPr id="5" name="Afbeelding 4"/>
          <p:cNvPicPr>
            <a:picLocks noChangeAspect="1"/>
          </p:cNvPicPr>
          <p:nvPr/>
        </p:nvPicPr>
        <p:blipFill>
          <a:blip r:embed="rId2"/>
          <a:stretch>
            <a:fillRect/>
          </a:stretch>
        </p:blipFill>
        <p:spPr>
          <a:xfrm>
            <a:off x="3189946" y="1484784"/>
            <a:ext cx="5284295" cy="4221088"/>
          </a:xfrm>
          <a:prstGeom prst="rect">
            <a:avLst/>
          </a:prstGeom>
        </p:spPr>
      </p:pic>
      <p:sp>
        <p:nvSpPr>
          <p:cNvPr id="6" name="Rechthoek 5"/>
          <p:cNvSpPr/>
          <p:nvPr/>
        </p:nvSpPr>
        <p:spPr>
          <a:xfrm>
            <a:off x="7002410" y="3739001"/>
            <a:ext cx="1178169" cy="352407"/>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BE"/>
          </a:p>
        </p:txBody>
      </p:sp>
      <p:pic>
        <p:nvPicPr>
          <p:cNvPr id="7" name="Afbeelding 6"/>
          <p:cNvPicPr>
            <a:picLocks noChangeAspect="1"/>
          </p:cNvPicPr>
          <p:nvPr/>
        </p:nvPicPr>
        <p:blipFill>
          <a:blip r:embed="rId3"/>
          <a:stretch>
            <a:fillRect/>
          </a:stretch>
        </p:blipFill>
        <p:spPr>
          <a:xfrm>
            <a:off x="5261393" y="5085184"/>
            <a:ext cx="1045812" cy="504056"/>
          </a:xfrm>
          <a:prstGeom prst="rect">
            <a:avLst/>
          </a:prstGeom>
        </p:spPr>
      </p:pic>
      <p:pic>
        <p:nvPicPr>
          <p:cNvPr id="8" name="Afbeelding 7"/>
          <p:cNvPicPr>
            <a:picLocks noChangeAspect="1"/>
          </p:cNvPicPr>
          <p:nvPr/>
        </p:nvPicPr>
        <p:blipFill>
          <a:blip r:embed="rId3"/>
          <a:stretch>
            <a:fillRect/>
          </a:stretch>
        </p:blipFill>
        <p:spPr>
          <a:xfrm>
            <a:off x="3140132" y="2736541"/>
            <a:ext cx="1287852" cy="523871"/>
          </a:xfrm>
          <a:prstGeom prst="rect">
            <a:avLst/>
          </a:prstGeom>
        </p:spPr>
      </p:pic>
      <p:pic>
        <p:nvPicPr>
          <p:cNvPr id="9" name="Afbeelding 8"/>
          <p:cNvPicPr>
            <a:picLocks noChangeAspect="1"/>
          </p:cNvPicPr>
          <p:nvPr/>
        </p:nvPicPr>
        <p:blipFill>
          <a:blip r:embed="rId3"/>
          <a:stretch>
            <a:fillRect/>
          </a:stretch>
        </p:blipFill>
        <p:spPr>
          <a:xfrm>
            <a:off x="7246258" y="2658881"/>
            <a:ext cx="1178169" cy="410079"/>
          </a:xfrm>
          <a:prstGeom prst="rect">
            <a:avLst/>
          </a:prstGeom>
        </p:spPr>
      </p:pic>
      <p:pic>
        <p:nvPicPr>
          <p:cNvPr id="10" name="Afbeelding 9"/>
          <p:cNvPicPr>
            <a:picLocks noChangeAspect="1"/>
          </p:cNvPicPr>
          <p:nvPr/>
        </p:nvPicPr>
        <p:blipFill>
          <a:blip r:embed="rId3"/>
          <a:stretch>
            <a:fillRect/>
          </a:stretch>
        </p:blipFill>
        <p:spPr>
          <a:xfrm>
            <a:off x="3446973" y="3880517"/>
            <a:ext cx="1241207" cy="523871"/>
          </a:xfrm>
          <a:prstGeom prst="rect">
            <a:avLst/>
          </a:prstGeom>
        </p:spPr>
      </p:pic>
      <p:pic>
        <p:nvPicPr>
          <p:cNvPr id="11" name="Afbeelding 10"/>
          <p:cNvPicPr>
            <a:picLocks noChangeAspect="1"/>
          </p:cNvPicPr>
          <p:nvPr/>
        </p:nvPicPr>
        <p:blipFill>
          <a:blip r:embed="rId3"/>
          <a:stretch>
            <a:fillRect/>
          </a:stretch>
        </p:blipFill>
        <p:spPr>
          <a:xfrm>
            <a:off x="5176150" y="1533994"/>
            <a:ext cx="971600" cy="670870"/>
          </a:xfrm>
          <a:prstGeom prst="rect">
            <a:avLst/>
          </a:prstGeom>
        </p:spPr>
      </p:pic>
      <p:sp>
        <p:nvSpPr>
          <p:cNvPr id="12" name="Tekstvak 11"/>
          <p:cNvSpPr txBox="1"/>
          <p:nvPr/>
        </p:nvSpPr>
        <p:spPr>
          <a:xfrm>
            <a:off x="503041" y="1363133"/>
            <a:ext cx="3636911" cy="2677656"/>
          </a:xfrm>
          <a:prstGeom prst="rect">
            <a:avLst/>
          </a:prstGeom>
          <a:noFill/>
        </p:spPr>
        <p:txBody>
          <a:bodyPr wrap="square" rtlCol="0">
            <a:spAutoFit/>
          </a:bodyPr>
          <a:lstStyle/>
          <a:p>
            <a:r>
              <a:rPr lang="nl-BE" sz="2800" dirty="0">
                <a:effectLst>
                  <a:outerShdw blurRad="38100" dist="38100" dir="2700000" algn="tl">
                    <a:srgbClr val="000000">
                      <a:alpha val="43137"/>
                    </a:srgbClr>
                  </a:outerShdw>
                </a:effectLst>
                <a:latin typeface="Adobe Caslon Pro" panose="0205050205050A020403" pitchFamily="18" charset="0"/>
              </a:rPr>
              <a:t>Herkennen van de smaken</a:t>
            </a:r>
          </a:p>
          <a:p>
            <a:pPr marL="742950" lvl="1" indent="-285750">
              <a:buFont typeface="Arial" panose="020B0604020202020204" pitchFamily="34" charset="0"/>
              <a:buChar char="•"/>
            </a:pPr>
            <a:r>
              <a:rPr lang="nl-BE" sz="2800" dirty="0">
                <a:effectLst>
                  <a:outerShdw blurRad="38100" dist="38100" dir="2700000" algn="tl">
                    <a:srgbClr val="000000">
                      <a:alpha val="43137"/>
                    </a:srgbClr>
                  </a:outerShdw>
                </a:effectLst>
                <a:latin typeface="Adobe Caslon Pro" panose="0205050205050A020403" pitchFamily="18" charset="0"/>
              </a:rPr>
              <a:t>Zout</a:t>
            </a:r>
          </a:p>
          <a:p>
            <a:pPr marL="742950" lvl="1" indent="-285750">
              <a:buFont typeface="Arial" panose="020B0604020202020204" pitchFamily="34" charset="0"/>
              <a:buChar char="•"/>
            </a:pPr>
            <a:r>
              <a:rPr lang="nl-BE" sz="2800" dirty="0">
                <a:effectLst>
                  <a:outerShdw blurRad="38100" dist="38100" dir="2700000" algn="tl">
                    <a:srgbClr val="000000">
                      <a:alpha val="43137"/>
                    </a:srgbClr>
                  </a:outerShdw>
                </a:effectLst>
                <a:latin typeface="Adobe Caslon Pro" panose="0205050205050A020403" pitchFamily="18" charset="0"/>
              </a:rPr>
              <a:t>Zoet</a:t>
            </a:r>
          </a:p>
          <a:p>
            <a:pPr marL="742950" lvl="1" indent="-285750">
              <a:buFont typeface="Arial" panose="020B0604020202020204" pitchFamily="34" charset="0"/>
              <a:buChar char="•"/>
            </a:pPr>
            <a:r>
              <a:rPr lang="nl-BE" sz="2800" dirty="0">
                <a:effectLst>
                  <a:outerShdw blurRad="38100" dist="38100" dir="2700000" algn="tl">
                    <a:srgbClr val="000000">
                      <a:alpha val="43137"/>
                    </a:srgbClr>
                  </a:outerShdw>
                </a:effectLst>
                <a:latin typeface="Adobe Caslon Pro" panose="0205050205050A020403" pitchFamily="18" charset="0"/>
              </a:rPr>
              <a:t>Zuur</a:t>
            </a:r>
          </a:p>
          <a:p>
            <a:pPr marL="742950" lvl="1" indent="-285750">
              <a:buFont typeface="Arial" panose="020B0604020202020204" pitchFamily="34" charset="0"/>
              <a:buChar char="•"/>
            </a:pPr>
            <a:r>
              <a:rPr lang="nl-BE" sz="2800" dirty="0">
                <a:effectLst>
                  <a:outerShdw blurRad="38100" dist="38100" dir="2700000" algn="tl">
                    <a:srgbClr val="000000">
                      <a:alpha val="43137"/>
                    </a:srgbClr>
                  </a:outerShdw>
                </a:effectLst>
                <a:latin typeface="Adobe Caslon Pro" panose="0205050205050A020403" pitchFamily="18" charset="0"/>
              </a:rPr>
              <a:t>Bitter</a:t>
            </a:r>
          </a:p>
        </p:txBody>
      </p:sp>
    </p:spTree>
    <p:extLst>
      <p:ext uri="{BB962C8B-B14F-4D97-AF65-F5344CB8AC3E}">
        <p14:creationId xmlns:p14="http://schemas.microsoft.com/office/powerpoint/2010/main" val="158255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5536" y="1340768"/>
            <a:ext cx="8424936" cy="5015582"/>
          </a:xfrm>
        </p:spPr>
        <p:txBody>
          <a:bodyPr/>
          <a:lstStyle/>
          <a:p>
            <a:pPr marL="0" indent="0">
              <a:buNone/>
            </a:pPr>
            <a:r>
              <a:rPr lang="nl-BE" dirty="0">
                <a:solidFill>
                  <a:schemeClr val="tx1"/>
                </a:solidFill>
                <a:latin typeface="+mn-lt"/>
              </a:rPr>
              <a:t> </a:t>
            </a:r>
          </a:p>
        </p:txBody>
      </p:sp>
      <p:sp>
        <p:nvSpPr>
          <p:cNvPr id="2" name="Titel 1"/>
          <p:cNvSpPr>
            <a:spLocks noGrp="1"/>
          </p:cNvSpPr>
          <p:nvPr>
            <p:ph type="title"/>
          </p:nvPr>
        </p:nvSpPr>
        <p:spPr>
          <a:xfrm>
            <a:off x="107504" y="260648"/>
            <a:ext cx="9036496" cy="1728192"/>
          </a:xfrm>
        </p:spPr>
        <p:txBody>
          <a:bodyPr anchor="t"/>
          <a:lstStyle/>
          <a:p>
            <a:pPr marL="457200" indent="-457200" algn="l">
              <a:lnSpc>
                <a:spcPct val="100000"/>
              </a:lnSpc>
              <a:buFont typeface="Arial" panose="020B0604020202020204" pitchFamily="34" charset="0"/>
              <a:buChar char="•"/>
            </a:pPr>
            <a:r>
              <a:rPr lang="nl-BE" sz="2800" b="1" dirty="0">
                <a:solidFill>
                  <a:schemeClr val="tx1"/>
                </a:solidFill>
                <a:latin typeface="Adobe Caslon Pro" panose="0205050205050A020403" pitchFamily="18" charset="0"/>
              </a:rPr>
              <a:t>Stap 3: Smaak</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endParaRPr lang="nl-BE" sz="2800" dirty="0">
              <a:latin typeface="Adobe Caslon Pro" panose="0205050205050A020403" pitchFamily="18" charset="0"/>
            </a:endParaRPr>
          </a:p>
        </p:txBody>
      </p:sp>
      <p:sp>
        <p:nvSpPr>
          <p:cNvPr id="12" name="Tekstvak 11"/>
          <p:cNvSpPr txBox="1"/>
          <p:nvPr/>
        </p:nvSpPr>
        <p:spPr>
          <a:xfrm>
            <a:off x="323528" y="1106064"/>
            <a:ext cx="8712968" cy="4955203"/>
          </a:xfrm>
          <a:prstGeom prst="rect">
            <a:avLst/>
          </a:prstGeom>
          <a:noFill/>
        </p:spPr>
        <p:txBody>
          <a:bodyPr wrap="square" rtlCol="0">
            <a:spAutoFit/>
          </a:bodyPr>
          <a:lstStyle/>
          <a:p>
            <a:r>
              <a:rPr lang="nl-BE" sz="2800" dirty="0">
                <a:effectLst>
                  <a:outerShdw blurRad="38100" dist="38100" dir="2700000" algn="tl">
                    <a:srgbClr val="000000">
                      <a:alpha val="43137"/>
                    </a:srgbClr>
                  </a:outerShdw>
                </a:effectLst>
                <a:latin typeface="Adobe Caslon Pro" panose="0205050205050A020403"/>
              </a:rPr>
              <a:t>Herkennen van de smaken; </a:t>
            </a:r>
            <a:r>
              <a:rPr lang="nl-BE" sz="1600" i="1" dirty="0">
                <a:effectLst>
                  <a:outerShdw blurRad="38100" dist="38100" dir="2700000" algn="tl">
                    <a:srgbClr val="000000">
                      <a:alpha val="43137"/>
                    </a:srgbClr>
                  </a:outerShdw>
                </a:effectLst>
                <a:latin typeface="Adobe Caslon Pro" panose="0205050205050A020403"/>
              </a:rPr>
              <a:t>reacties</a:t>
            </a:r>
          </a:p>
          <a:p>
            <a:pPr marL="742950" lvl="1" indent="-285750">
              <a:buFont typeface="Arial" panose="020B0604020202020204" pitchFamily="34" charset="0"/>
              <a:buChar char="•"/>
            </a:pPr>
            <a:r>
              <a:rPr lang="nl-BE" sz="2400" dirty="0">
                <a:effectLst>
                  <a:outerShdw blurRad="38100" dist="38100" dir="2700000" algn="tl">
                    <a:srgbClr val="000000">
                      <a:alpha val="43137"/>
                    </a:srgbClr>
                  </a:outerShdw>
                </a:effectLst>
                <a:latin typeface="Adobe Caslon Pro" panose="0205050205050A020403"/>
              </a:rPr>
              <a:t>Zout: </a:t>
            </a:r>
            <a:r>
              <a:rPr lang="nl-BE" sz="2400" dirty="0">
                <a:latin typeface="Adobe Caslon Pro" panose="0205050205050A020403"/>
              </a:rPr>
              <a:t>er zal een </a:t>
            </a:r>
            <a:r>
              <a:rPr lang="nl-BE" sz="2400" i="1" u="sng" dirty="0">
                <a:latin typeface="Adobe Caslon Pro" panose="0205050205050A020403"/>
              </a:rPr>
              <a:t>dik vloeibaar speeksel</a:t>
            </a:r>
            <a:r>
              <a:rPr lang="nl-BE" sz="2400" dirty="0">
                <a:latin typeface="Adobe Caslon Pro" panose="0205050205050A020403"/>
              </a:rPr>
              <a:t> worden afgescheiden</a:t>
            </a:r>
            <a:endParaRPr lang="nl-BE" sz="2400" dirty="0">
              <a:effectLst>
                <a:outerShdw blurRad="38100" dist="38100" dir="2700000" algn="tl">
                  <a:srgbClr val="000000">
                    <a:alpha val="43137"/>
                  </a:srgbClr>
                </a:outerShdw>
              </a:effectLst>
              <a:latin typeface="Adobe Caslon Pro" panose="0205050205050A020403"/>
            </a:endParaRPr>
          </a:p>
          <a:p>
            <a:pPr marL="742950" lvl="1" indent="-285750">
              <a:buFont typeface="Arial" panose="020B0604020202020204" pitchFamily="34" charset="0"/>
              <a:buChar char="•"/>
            </a:pPr>
            <a:r>
              <a:rPr lang="nl-BE" sz="2400" dirty="0">
                <a:effectLst>
                  <a:outerShdw blurRad="38100" dist="38100" dir="2700000" algn="tl">
                    <a:srgbClr val="000000">
                      <a:alpha val="43137"/>
                    </a:srgbClr>
                  </a:outerShdw>
                </a:effectLst>
                <a:latin typeface="Adobe Caslon Pro" panose="0205050205050A020403"/>
              </a:rPr>
              <a:t>Zoet; </a:t>
            </a:r>
            <a:r>
              <a:rPr lang="nl-BE" sz="2400" dirty="0">
                <a:latin typeface="Adobe Caslon Pro" panose="0205050205050A020403"/>
              </a:rPr>
              <a:t>de speekselklieren zullen een </a:t>
            </a:r>
            <a:r>
              <a:rPr lang="nl-BE" sz="2400" i="1" u="sng" dirty="0">
                <a:latin typeface="Adobe Caslon Pro" panose="0205050205050A020403"/>
              </a:rPr>
              <a:t>gebonden en slijmerig speeksel</a:t>
            </a:r>
            <a:r>
              <a:rPr lang="nl-BE" sz="2400" dirty="0">
                <a:latin typeface="Adobe Caslon Pro" panose="0205050205050A020403"/>
              </a:rPr>
              <a:t> aanmaken.</a:t>
            </a:r>
            <a:endParaRPr lang="nl-BE" sz="2400" dirty="0">
              <a:effectLst>
                <a:outerShdw blurRad="38100" dist="38100" dir="2700000" algn="tl">
                  <a:srgbClr val="000000">
                    <a:alpha val="43137"/>
                  </a:srgbClr>
                </a:outerShdw>
              </a:effectLst>
              <a:latin typeface="Adobe Caslon Pro" panose="0205050205050A020403"/>
            </a:endParaRPr>
          </a:p>
          <a:p>
            <a:pPr marL="742950" lvl="1" indent="-285750">
              <a:buFont typeface="Arial" panose="020B0604020202020204" pitchFamily="34" charset="0"/>
              <a:buChar char="•"/>
            </a:pPr>
            <a:r>
              <a:rPr lang="nl-BE" sz="2400" dirty="0">
                <a:effectLst>
                  <a:outerShdw blurRad="38100" dist="38100" dir="2700000" algn="tl">
                    <a:srgbClr val="000000">
                      <a:alpha val="43137"/>
                    </a:srgbClr>
                  </a:outerShdw>
                </a:effectLst>
                <a:latin typeface="Adobe Caslon Pro" panose="0205050205050A020403"/>
              </a:rPr>
              <a:t>Zuur; </a:t>
            </a:r>
            <a:r>
              <a:rPr lang="nl-BE" sz="2400" dirty="0">
                <a:latin typeface="Adobe Caslon Pro" panose="0205050205050A020403"/>
              </a:rPr>
              <a:t>bij het proeven van zuur wordt er </a:t>
            </a:r>
            <a:r>
              <a:rPr lang="nl-BE" sz="2400" i="1" u="sng" dirty="0">
                <a:latin typeface="Adobe Caslon Pro" panose="0205050205050A020403"/>
              </a:rPr>
              <a:t>veel vloeibaar (dun) speeksel</a:t>
            </a:r>
            <a:r>
              <a:rPr lang="nl-BE" sz="2400" dirty="0">
                <a:latin typeface="Adobe Caslon Pro" panose="0205050205050A020403"/>
              </a:rPr>
              <a:t> aangemaakt. Ook de slijmvliezen in de mond worden lichtjes geprikkeld en het tandvlees kan samentrekken (veel zuur)</a:t>
            </a:r>
          </a:p>
          <a:p>
            <a:pPr marL="742950" lvl="1" indent="-285750">
              <a:buFont typeface="Arial" panose="020B0604020202020204" pitchFamily="34" charset="0"/>
              <a:buChar char="•"/>
            </a:pPr>
            <a:r>
              <a:rPr lang="nl-BE" sz="2400" dirty="0">
                <a:effectLst>
                  <a:outerShdw blurRad="38100" dist="38100" dir="2700000" algn="tl">
                    <a:srgbClr val="000000">
                      <a:alpha val="43137"/>
                    </a:srgbClr>
                  </a:outerShdw>
                </a:effectLst>
                <a:latin typeface="Adobe Caslon Pro" panose="0205050205050A020403"/>
              </a:rPr>
              <a:t>Bitter; </a:t>
            </a:r>
            <a:r>
              <a:rPr lang="nl-BE" sz="2400" dirty="0">
                <a:latin typeface="Adobe Caslon Pro" panose="0205050205050A020403"/>
              </a:rPr>
              <a:t>soms zal men meegeven dat de wijn in de afdronk een (licht) bittertje vertoont, aangenaam of storend. Tannine proeft men in feite niet, maar wordt men gewaar als een ruwheid op de slijmvliezen en indien in grote mate aanwezig, zullen zelfs de tanden ruw worden.</a:t>
            </a:r>
            <a:endParaRPr lang="nl-BE" sz="2400" dirty="0">
              <a:effectLst>
                <a:outerShdw blurRad="38100" dist="38100" dir="2700000" algn="tl">
                  <a:srgbClr val="000000">
                    <a:alpha val="43137"/>
                  </a:srgbClr>
                </a:outerShdw>
              </a:effectLst>
              <a:latin typeface="Adobe Caslon Pro" panose="0205050205050A020403"/>
            </a:endParaRPr>
          </a:p>
        </p:txBody>
      </p:sp>
    </p:spTree>
    <p:extLst>
      <p:ext uri="{BB962C8B-B14F-4D97-AF65-F5344CB8AC3E}">
        <p14:creationId xmlns:p14="http://schemas.microsoft.com/office/powerpoint/2010/main" val="343761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6AF2404-BEE7-4026-BDFC-18E5F0762B48}"/>
              </a:ext>
            </a:extLst>
          </p:cNvPr>
          <p:cNvSpPr txBox="1"/>
          <p:nvPr/>
        </p:nvSpPr>
        <p:spPr>
          <a:xfrm>
            <a:off x="395536" y="260648"/>
            <a:ext cx="8352928" cy="6001643"/>
          </a:xfrm>
          <a:prstGeom prst="rect">
            <a:avLst/>
          </a:prstGeom>
          <a:noFill/>
        </p:spPr>
        <p:txBody>
          <a:bodyPr wrap="square" rtlCol="0">
            <a:spAutoFit/>
          </a:bodyPr>
          <a:lstStyle/>
          <a:p>
            <a:r>
              <a:rPr lang="nl-BE" sz="2400" b="1" i="1" u="sng" dirty="0"/>
              <a:t>Zuur</a:t>
            </a:r>
            <a:r>
              <a:rPr lang="nl-BE" dirty="0"/>
              <a:t>.  </a:t>
            </a:r>
          </a:p>
          <a:p>
            <a:r>
              <a:rPr lang="nl-BE" dirty="0"/>
              <a:t>Soorten zuur in de wijn </a:t>
            </a:r>
          </a:p>
          <a:p>
            <a:pPr lvl="1"/>
            <a:r>
              <a:rPr lang="nl-BE" u="sng" dirty="0">
                <a:effectLst>
                  <a:outerShdw blurRad="38100" dist="38100" dir="2700000" algn="tl">
                    <a:srgbClr val="000000">
                      <a:alpha val="43137"/>
                    </a:srgbClr>
                  </a:outerShdw>
                </a:effectLst>
              </a:rPr>
              <a:t>Appelzuur</a:t>
            </a:r>
            <a:r>
              <a:rPr lang="nl-BE" dirty="0"/>
              <a:t>: komt vooral voor in onrijpe druiven. </a:t>
            </a:r>
          </a:p>
          <a:p>
            <a:pPr lvl="1"/>
            <a:r>
              <a:rPr lang="nl-BE" u="sng" dirty="0">
                <a:effectLst>
                  <a:outerShdw blurRad="38100" dist="38100" dir="2700000" algn="tl">
                    <a:srgbClr val="000000">
                      <a:alpha val="43137"/>
                    </a:srgbClr>
                  </a:outerShdw>
                </a:effectLst>
              </a:rPr>
              <a:t>Wijnsteenzuur</a:t>
            </a:r>
            <a:r>
              <a:rPr lang="nl-BE" dirty="0"/>
              <a:t>: komt voor in rijpe druiven.</a:t>
            </a:r>
          </a:p>
          <a:p>
            <a:pPr lvl="1"/>
            <a:r>
              <a:rPr lang="nl-BE" u="sng" dirty="0">
                <a:effectLst>
                  <a:outerShdw blurRad="38100" dist="38100" dir="2700000" algn="tl">
                    <a:srgbClr val="000000">
                      <a:alpha val="43137"/>
                    </a:srgbClr>
                  </a:outerShdw>
                </a:effectLst>
              </a:rPr>
              <a:t>Citroenzuur</a:t>
            </a:r>
            <a:r>
              <a:rPr lang="nl-BE" dirty="0"/>
              <a:t>: scherp zuur (beperkt aanwezig in druiven).</a:t>
            </a:r>
          </a:p>
          <a:p>
            <a:pPr lvl="1"/>
            <a:r>
              <a:rPr lang="nl-BE" u="sng" dirty="0">
                <a:effectLst>
                  <a:outerShdw blurRad="38100" dist="38100" dir="2700000" algn="tl">
                    <a:srgbClr val="000000">
                      <a:alpha val="43137"/>
                    </a:srgbClr>
                  </a:outerShdw>
                </a:effectLst>
              </a:rPr>
              <a:t>Barnsteenzuur</a:t>
            </a:r>
            <a:r>
              <a:rPr lang="nl-BE" dirty="0"/>
              <a:t>: komt niet voor in de druiven, wordt gevormd tijdens de gisting.</a:t>
            </a:r>
          </a:p>
          <a:p>
            <a:pPr lvl="1"/>
            <a:r>
              <a:rPr lang="nl-BE" u="sng" dirty="0">
                <a:effectLst>
                  <a:outerShdw blurRad="38100" dist="38100" dir="2700000" algn="tl">
                    <a:srgbClr val="000000">
                      <a:alpha val="43137"/>
                    </a:srgbClr>
                  </a:outerShdw>
                </a:effectLst>
              </a:rPr>
              <a:t>Melkzuur:</a:t>
            </a:r>
            <a:r>
              <a:rPr lang="nl-BE" dirty="0"/>
              <a:t> is het resultaat van de MLF; appelzuur wordt omgezet in melkzuur en CO² </a:t>
            </a:r>
          </a:p>
          <a:p>
            <a:pPr lvl="1"/>
            <a:r>
              <a:rPr lang="nl-BE" u="sng" dirty="0">
                <a:effectLst>
                  <a:outerShdw blurRad="38100" dist="38100" dir="2700000" algn="tl">
                    <a:srgbClr val="000000">
                      <a:alpha val="43137"/>
                    </a:srgbClr>
                  </a:outerShdw>
                </a:effectLst>
              </a:rPr>
              <a:t>Azijnzuur</a:t>
            </a:r>
            <a:r>
              <a:rPr lang="nl-BE" dirty="0"/>
              <a:t>: is een vluchtig zuur, als enige zuur waarneembaar met de neus. Is vaak het gevolg van slechte hygiëne.</a:t>
            </a:r>
          </a:p>
          <a:p>
            <a:endParaRPr lang="nl-BE" dirty="0"/>
          </a:p>
          <a:p>
            <a:r>
              <a:rPr lang="nl-BE" dirty="0"/>
              <a:t>In de wijn wordt het zuur uitgedrukt in gram wijnsteenzuur per liter, </a:t>
            </a:r>
          </a:p>
          <a:p>
            <a:endParaRPr lang="nl-BE" dirty="0"/>
          </a:p>
          <a:p>
            <a:endParaRPr lang="nl-BE" dirty="0"/>
          </a:p>
          <a:p>
            <a:endParaRPr lang="nl-BE" dirty="0"/>
          </a:p>
          <a:p>
            <a:endParaRPr lang="nl-BE" dirty="0"/>
          </a:p>
          <a:p>
            <a:endParaRPr lang="nl-BE" dirty="0"/>
          </a:p>
          <a:p>
            <a:r>
              <a:rPr lang="nl-BE" dirty="0">
                <a:highlight>
                  <a:srgbClr val="FFFF00"/>
                </a:highlight>
              </a:rPr>
              <a:t>Bij Franse wijnen wordt de zuurtegraad soms uitgedrukt in zwavelzuur (H2SO4), om de waarde in wijnsteenzuur te kennen moet men dit vermenigvuldigen met 1,53 .  </a:t>
            </a:r>
          </a:p>
        </p:txBody>
      </p:sp>
      <p:pic>
        <p:nvPicPr>
          <p:cNvPr id="7" name="Afbeelding 6">
            <a:extLst>
              <a:ext uri="{FF2B5EF4-FFF2-40B4-BE49-F238E27FC236}">
                <a16:creationId xmlns:a16="http://schemas.microsoft.com/office/drawing/2014/main" id="{14B703EE-0863-476F-90F0-CC258C5D0470}"/>
              </a:ext>
            </a:extLst>
          </p:cNvPr>
          <p:cNvPicPr>
            <a:picLocks noChangeAspect="1"/>
          </p:cNvPicPr>
          <p:nvPr/>
        </p:nvPicPr>
        <p:blipFill>
          <a:blip r:embed="rId2"/>
          <a:stretch>
            <a:fillRect/>
          </a:stretch>
        </p:blipFill>
        <p:spPr>
          <a:xfrm>
            <a:off x="1547664" y="4039311"/>
            <a:ext cx="6048672" cy="1216857"/>
          </a:xfrm>
          <a:prstGeom prst="rect">
            <a:avLst/>
          </a:prstGeom>
        </p:spPr>
      </p:pic>
      <p:sp>
        <p:nvSpPr>
          <p:cNvPr id="8" name="Ovaal 7">
            <a:extLst>
              <a:ext uri="{FF2B5EF4-FFF2-40B4-BE49-F238E27FC236}">
                <a16:creationId xmlns:a16="http://schemas.microsoft.com/office/drawing/2014/main" id="{4B306718-5F4E-452D-8C2A-377EFE55A3FB}"/>
              </a:ext>
            </a:extLst>
          </p:cNvPr>
          <p:cNvSpPr/>
          <p:nvPr/>
        </p:nvSpPr>
        <p:spPr>
          <a:xfrm>
            <a:off x="4572000" y="4797152"/>
            <a:ext cx="1008112" cy="4484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241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par>
                          <p:cTn id="43" fill="hold">
                            <p:stCondLst>
                              <p:cond delay="0"/>
                            </p:stCondLst>
                            <p:childTnLst>
                              <p:par>
                                <p:cTn id="44" presetID="18" presetClass="entr" presetSubtype="12"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downLeft)">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5536" y="1340768"/>
            <a:ext cx="8424936" cy="5015582"/>
          </a:xfrm>
        </p:spPr>
        <p:txBody>
          <a:bodyPr/>
          <a:lstStyle/>
          <a:p>
            <a:pPr marL="0" indent="0">
              <a:buNone/>
            </a:pPr>
            <a:r>
              <a:rPr lang="nl-BE" dirty="0">
                <a:solidFill>
                  <a:schemeClr val="tx1"/>
                </a:solidFill>
                <a:latin typeface="+mn-lt"/>
              </a:rPr>
              <a:t> </a:t>
            </a:r>
          </a:p>
        </p:txBody>
      </p:sp>
      <p:sp>
        <p:nvSpPr>
          <p:cNvPr id="2" name="Titel 1"/>
          <p:cNvSpPr>
            <a:spLocks noGrp="1"/>
          </p:cNvSpPr>
          <p:nvPr>
            <p:ph type="title"/>
          </p:nvPr>
        </p:nvSpPr>
        <p:spPr>
          <a:xfrm>
            <a:off x="107504" y="260648"/>
            <a:ext cx="9036496" cy="1728192"/>
          </a:xfrm>
        </p:spPr>
        <p:txBody>
          <a:bodyPr anchor="t"/>
          <a:lstStyle/>
          <a:p>
            <a:pPr marL="457200" indent="-457200" algn="l">
              <a:lnSpc>
                <a:spcPct val="100000"/>
              </a:lnSpc>
              <a:buFont typeface="Arial" panose="020B0604020202020204" pitchFamily="34" charset="0"/>
              <a:buChar char="•"/>
            </a:pPr>
            <a:r>
              <a:rPr lang="nl-BE" sz="2800" b="1" dirty="0" err="1">
                <a:solidFill>
                  <a:schemeClr val="tx1"/>
                </a:solidFill>
                <a:latin typeface="Adobe Caslon Pro" panose="0205050205050A020403" pitchFamily="18" charset="0"/>
              </a:rPr>
              <a:t>Terroir</a:t>
            </a:r>
            <a:r>
              <a:rPr lang="nl-BE" sz="2800" b="1" dirty="0">
                <a:solidFill>
                  <a:schemeClr val="tx1"/>
                </a:solidFill>
                <a:latin typeface="Adobe Caslon Pro" panose="0205050205050A020403" pitchFamily="18" charset="0"/>
              </a:rPr>
              <a:t>:</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endParaRPr lang="nl-BE" sz="2800" dirty="0">
              <a:latin typeface="Adobe Caslon Pro" panose="0205050205050A020403" pitchFamily="18" charset="0"/>
            </a:endParaRPr>
          </a:p>
        </p:txBody>
      </p:sp>
      <p:pic>
        <p:nvPicPr>
          <p:cNvPr id="8" name="Afbeelding 7"/>
          <p:cNvPicPr>
            <a:picLocks noChangeAspect="1"/>
          </p:cNvPicPr>
          <p:nvPr/>
        </p:nvPicPr>
        <p:blipFill>
          <a:blip r:embed="rId2"/>
          <a:stretch>
            <a:fillRect/>
          </a:stretch>
        </p:blipFill>
        <p:spPr>
          <a:xfrm>
            <a:off x="4932040" y="3068960"/>
            <a:ext cx="1008112" cy="410079"/>
          </a:xfrm>
          <a:prstGeom prst="rect">
            <a:avLst/>
          </a:prstGeom>
        </p:spPr>
      </p:pic>
      <p:pic>
        <p:nvPicPr>
          <p:cNvPr id="10" name="Afbeelding 9"/>
          <p:cNvPicPr>
            <a:picLocks noChangeAspect="1"/>
          </p:cNvPicPr>
          <p:nvPr/>
        </p:nvPicPr>
        <p:blipFill>
          <a:blip r:embed="rId2"/>
          <a:stretch>
            <a:fillRect/>
          </a:stretch>
        </p:blipFill>
        <p:spPr>
          <a:xfrm>
            <a:off x="5220072" y="4005064"/>
            <a:ext cx="971600" cy="410079"/>
          </a:xfrm>
          <a:prstGeom prst="rect">
            <a:avLst/>
          </a:prstGeom>
        </p:spPr>
      </p:pic>
      <p:pic>
        <p:nvPicPr>
          <p:cNvPr id="11" name="Afbeelding 10"/>
          <p:cNvPicPr>
            <a:picLocks noChangeAspect="1"/>
          </p:cNvPicPr>
          <p:nvPr/>
        </p:nvPicPr>
        <p:blipFill>
          <a:blip r:embed="rId2"/>
          <a:stretch>
            <a:fillRect/>
          </a:stretch>
        </p:blipFill>
        <p:spPr>
          <a:xfrm>
            <a:off x="6516216" y="2132856"/>
            <a:ext cx="971600" cy="504056"/>
          </a:xfrm>
          <a:prstGeom prst="rect">
            <a:avLst/>
          </a:prstGeom>
        </p:spPr>
      </p:pic>
      <p:sp>
        <p:nvSpPr>
          <p:cNvPr id="12" name="Tekstvak 11"/>
          <p:cNvSpPr txBox="1"/>
          <p:nvPr/>
        </p:nvSpPr>
        <p:spPr>
          <a:xfrm>
            <a:off x="323528" y="692696"/>
            <a:ext cx="5760640" cy="954107"/>
          </a:xfrm>
          <a:prstGeom prst="rect">
            <a:avLst/>
          </a:prstGeom>
          <a:noFill/>
        </p:spPr>
        <p:txBody>
          <a:bodyPr wrap="square" rtlCol="0">
            <a:spAutoFit/>
          </a:bodyPr>
          <a:lstStyle/>
          <a:p>
            <a:r>
              <a:rPr lang="nl-BE" sz="2800" dirty="0">
                <a:latin typeface="Adobe Caslon Pro" panose="0205050205050A020403" pitchFamily="18" charset="0"/>
              </a:rPr>
              <a:t>Wat is </a:t>
            </a:r>
            <a:r>
              <a:rPr lang="nl-BE" sz="2800" dirty="0" err="1">
                <a:latin typeface="Adobe Caslon Pro" panose="0205050205050A020403" pitchFamily="18" charset="0"/>
              </a:rPr>
              <a:t>terroir</a:t>
            </a:r>
            <a:r>
              <a:rPr lang="nl-BE" sz="2800" dirty="0">
                <a:latin typeface="Adobe Caslon Pro" panose="0205050205050A020403" pitchFamily="18" charset="0"/>
              </a:rPr>
              <a:t>?</a:t>
            </a:r>
          </a:p>
          <a:p>
            <a:r>
              <a:rPr lang="nl-BE" sz="2800" dirty="0">
                <a:latin typeface="Adobe Caslon Pro" panose="0205050205050A020403" pitchFamily="18" charset="0"/>
              </a:rPr>
              <a:t>Het begrip volgens René </a:t>
            </a:r>
            <a:r>
              <a:rPr lang="nl-BE" sz="2800" dirty="0" err="1">
                <a:latin typeface="Adobe Caslon Pro" panose="0205050205050A020403" pitchFamily="18" charset="0"/>
              </a:rPr>
              <a:t>Morlat</a:t>
            </a:r>
            <a:r>
              <a:rPr lang="nl-BE" sz="2800" dirty="0">
                <a:latin typeface="Adobe Caslon Pro" panose="0205050205050A020403" pitchFamily="18" charset="0"/>
              </a:rPr>
              <a:t> </a:t>
            </a:r>
          </a:p>
        </p:txBody>
      </p:sp>
      <p:pic>
        <p:nvPicPr>
          <p:cNvPr id="13" name="Afbeelding 12"/>
          <p:cNvPicPr>
            <a:picLocks noChangeAspect="1"/>
          </p:cNvPicPr>
          <p:nvPr/>
        </p:nvPicPr>
        <p:blipFill>
          <a:blip r:embed="rId3"/>
          <a:stretch>
            <a:fillRect/>
          </a:stretch>
        </p:blipFill>
        <p:spPr>
          <a:xfrm>
            <a:off x="0" y="2420888"/>
            <a:ext cx="9144000" cy="3254572"/>
          </a:xfrm>
          <a:prstGeom prst="rect">
            <a:avLst/>
          </a:prstGeom>
        </p:spPr>
      </p:pic>
    </p:spTree>
    <p:extLst>
      <p:ext uri="{BB962C8B-B14F-4D97-AF65-F5344CB8AC3E}">
        <p14:creationId xmlns:p14="http://schemas.microsoft.com/office/powerpoint/2010/main" val="42702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5536" y="1340768"/>
            <a:ext cx="8424936" cy="5015582"/>
          </a:xfrm>
        </p:spPr>
        <p:txBody>
          <a:bodyPr/>
          <a:lstStyle/>
          <a:p>
            <a:pPr marL="0" indent="0">
              <a:buNone/>
            </a:pPr>
            <a:r>
              <a:rPr lang="nl-BE" dirty="0">
                <a:solidFill>
                  <a:schemeClr val="tx1"/>
                </a:solidFill>
                <a:latin typeface="+mn-lt"/>
              </a:rPr>
              <a:t> </a:t>
            </a:r>
          </a:p>
        </p:txBody>
      </p:sp>
      <p:sp>
        <p:nvSpPr>
          <p:cNvPr id="2" name="Titel 1"/>
          <p:cNvSpPr>
            <a:spLocks noGrp="1"/>
          </p:cNvSpPr>
          <p:nvPr>
            <p:ph type="title"/>
          </p:nvPr>
        </p:nvSpPr>
        <p:spPr>
          <a:xfrm>
            <a:off x="107504" y="332656"/>
            <a:ext cx="5760640" cy="504056"/>
          </a:xfrm>
        </p:spPr>
        <p:txBody>
          <a:bodyPr anchor="t"/>
          <a:lstStyle/>
          <a:p>
            <a:pPr algn="l">
              <a:lnSpc>
                <a:spcPct val="100000"/>
              </a:lnSpc>
            </a:pPr>
            <a:r>
              <a:rPr lang="nl-BE" sz="2800" b="1" dirty="0">
                <a:solidFill>
                  <a:schemeClr val="tx1"/>
                </a:solidFill>
                <a:latin typeface="Adobe Caslon Pro" panose="0205050205050A020403" pitchFamily="18" charset="0"/>
              </a:rPr>
              <a:t>Proeven:</a:t>
            </a: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graphicFrame>
        <p:nvGraphicFramePr>
          <p:cNvPr id="5" name="Tabel 4"/>
          <p:cNvGraphicFramePr>
            <a:graphicFrameLocks noGrp="1"/>
          </p:cNvGraphicFramePr>
          <p:nvPr>
            <p:extLst>
              <p:ext uri="{D42A27DB-BD31-4B8C-83A1-F6EECF244321}">
                <p14:modId xmlns:p14="http://schemas.microsoft.com/office/powerpoint/2010/main" val="2714549023"/>
              </p:ext>
            </p:extLst>
          </p:nvPr>
        </p:nvGraphicFramePr>
        <p:xfrm>
          <a:off x="179512" y="908720"/>
          <a:ext cx="7416825" cy="5846150"/>
        </p:xfrm>
        <a:graphic>
          <a:graphicData uri="http://schemas.openxmlformats.org/drawingml/2006/table">
            <a:tbl>
              <a:tblPr firstRow="1" bandRow="1">
                <a:tableStyleId>{5C22544A-7EE6-4342-B048-85BDC9FD1C3A}</a:tableStyleId>
              </a:tblPr>
              <a:tblGrid>
                <a:gridCol w="2472275">
                  <a:extLst>
                    <a:ext uri="{9D8B030D-6E8A-4147-A177-3AD203B41FA5}">
                      <a16:colId xmlns:a16="http://schemas.microsoft.com/office/drawing/2014/main" val="20000"/>
                    </a:ext>
                  </a:extLst>
                </a:gridCol>
                <a:gridCol w="2472275">
                  <a:extLst>
                    <a:ext uri="{9D8B030D-6E8A-4147-A177-3AD203B41FA5}">
                      <a16:colId xmlns:a16="http://schemas.microsoft.com/office/drawing/2014/main" val="20001"/>
                    </a:ext>
                  </a:extLst>
                </a:gridCol>
                <a:gridCol w="2472275">
                  <a:extLst>
                    <a:ext uri="{9D8B030D-6E8A-4147-A177-3AD203B41FA5}">
                      <a16:colId xmlns:a16="http://schemas.microsoft.com/office/drawing/2014/main" val="20002"/>
                    </a:ext>
                  </a:extLst>
                </a:gridCol>
              </a:tblGrid>
              <a:tr h="968062">
                <a:tc>
                  <a:txBody>
                    <a:bodyPr/>
                    <a:lstStyle/>
                    <a:p>
                      <a:pPr algn="ctr"/>
                      <a:endParaRPr lang="nl-BE" dirty="0"/>
                    </a:p>
                    <a:p>
                      <a:pPr algn="ctr"/>
                      <a:r>
                        <a:rPr lang="nl-BE" dirty="0"/>
                        <a:t>Staal</a:t>
                      </a:r>
                    </a:p>
                  </a:txBody>
                  <a:tcPr/>
                </a:tc>
                <a:tc>
                  <a:txBody>
                    <a:bodyPr/>
                    <a:lstStyle/>
                    <a:p>
                      <a:pPr algn="ctr"/>
                      <a:endParaRPr lang="nl-BE" dirty="0"/>
                    </a:p>
                    <a:p>
                      <a:pPr algn="ctr"/>
                      <a:r>
                        <a:rPr lang="nl-BE" dirty="0"/>
                        <a:t>Zuur</a:t>
                      </a:r>
                    </a:p>
                  </a:txBody>
                  <a:tcPr/>
                </a:tc>
                <a:tc>
                  <a:txBody>
                    <a:bodyPr/>
                    <a:lstStyle/>
                    <a:p>
                      <a:pPr algn="ctr"/>
                      <a:endParaRPr lang="nl-BE" dirty="0"/>
                    </a:p>
                    <a:p>
                      <a:pPr algn="ctr"/>
                      <a:r>
                        <a:rPr lang="nl-BE" dirty="0"/>
                        <a:t>Suiker</a:t>
                      </a:r>
                    </a:p>
                  </a:txBody>
                  <a:tcPr/>
                </a:tc>
                <a:extLst>
                  <a:ext uri="{0D108BD9-81ED-4DB2-BD59-A6C34878D82A}">
                    <a16:rowId xmlns:a16="http://schemas.microsoft.com/office/drawing/2014/main" val="10000"/>
                  </a:ext>
                </a:extLst>
              </a:tr>
              <a:tr h="968062">
                <a:tc>
                  <a:txBody>
                    <a:bodyPr/>
                    <a:lstStyle/>
                    <a:p>
                      <a:pPr algn="ctr"/>
                      <a:endParaRPr lang="nl-BE" sz="2000" b="1" i="1" dirty="0"/>
                    </a:p>
                    <a:p>
                      <a:pPr algn="ctr"/>
                      <a:r>
                        <a:rPr lang="nl-BE" sz="2000" b="1" i="1" dirty="0"/>
                        <a:t>I</a:t>
                      </a:r>
                    </a:p>
                    <a:p>
                      <a:pPr algn="ctr"/>
                      <a:endParaRPr lang="nl-BE" sz="2000" b="1" i="1" dirty="0"/>
                    </a:p>
                  </a:txBody>
                  <a:tcPr/>
                </a:tc>
                <a:tc>
                  <a:txBody>
                    <a:bodyPr/>
                    <a:lstStyle/>
                    <a:p>
                      <a:pPr algn="ctr"/>
                      <a:endParaRPr lang="nl-BE" dirty="0"/>
                    </a:p>
                    <a:p>
                      <a:pPr algn="ctr"/>
                      <a:r>
                        <a:rPr lang="nl-BE" dirty="0"/>
                        <a:t>6 gr/l wijnsteenzuur</a:t>
                      </a:r>
                    </a:p>
                  </a:txBody>
                  <a:tcPr/>
                </a:tc>
                <a:tc>
                  <a:txBody>
                    <a:bodyPr/>
                    <a:lstStyle/>
                    <a:p>
                      <a:pPr algn="ctr"/>
                      <a:endParaRPr lang="nl-BE" dirty="0"/>
                    </a:p>
                    <a:p>
                      <a:pPr algn="ctr"/>
                      <a:r>
                        <a:rPr lang="nl-BE" dirty="0"/>
                        <a:t>0gr/l</a:t>
                      </a:r>
                    </a:p>
                  </a:txBody>
                  <a:tcPr/>
                </a:tc>
                <a:extLst>
                  <a:ext uri="{0D108BD9-81ED-4DB2-BD59-A6C34878D82A}">
                    <a16:rowId xmlns:a16="http://schemas.microsoft.com/office/drawing/2014/main" val="10001"/>
                  </a:ext>
                </a:extLst>
              </a:tr>
              <a:tr h="968062">
                <a:tc>
                  <a:txBody>
                    <a:bodyPr/>
                    <a:lstStyle/>
                    <a:p>
                      <a:pPr algn="ctr"/>
                      <a:endParaRPr lang="nl-BE" sz="2000" b="1" i="1" dirty="0"/>
                    </a:p>
                    <a:p>
                      <a:pPr algn="ctr"/>
                      <a:r>
                        <a:rPr lang="nl-BE" sz="2000" b="1" i="1" dirty="0"/>
                        <a:t>II</a:t>
                      </a:r>
                    </a:p>
                  </a:txBody>
                  <a:tcPr/>
                </a:tc>
                <a:tc>
                  <a:txBody>
                    <a:bodyPr/>
                    <a:lstStyle/>
                    <a:p>
                      <a:pPr algn="ctr"/>
                      <a:r>
                        <a:rPr lang="nl-BE" dirty="0"/>
                        <a:t> </a:t>
                      </a:r>
                    </a:p>
                    <a:p>
                      <a:pPr algn="ctr"/>
                      <a:r>
                        <a:rPr lang="nl-BE" dirty="0"/>
                        <a:t>6 gr/l appelzuur</a:t>
                      </a:r>
                    </a:p>
                  </a:txBody>
                  <a:tcPr/>
                </a:tc>
                <a:tc>
                  <a:txBody>
                    <a:bodyPr/>
                    <a:lstStyle/>
                    <a:p>
                      <a:pPr algn="ctr"/>
                      <a:endParaRPr lang="nl-BE" dirty="0"/>
                    </a:p>
                    <a:p>
                      <a:pPr algn="ctr"/>
                      <a:r>
                        <a:rPr lang="nl-BE" dirty="0"/>
                        <a:t>0 gr/l</a:t>
                      </a:r>
                    </a:p>
                  </a:txBody>
                  <a:tcPr/>
                </a:tc>
                <a:extLst>
                  <a:ext uri="{0D108BD9-81ED-4DB2-BD59-A6C34878D82A}">
                    <a16:rowId xmlns:a16="http://schemas.microsoft.com/office/drawing/2014/main" val="1520942516"/>
                  </a:ext>
                </a:extLst>
              </a:tr>
              <a:tr h="968062">
                <a:tc>
                  <a:txBody>
                    <a:bodyPr/>
                    <a:lstStyle/>
                    <a:p>
                      <a:pPr algn="ctr"/>
                      <a:endParaRPr lang="nl-BE" sz="2000" b="1" i="1" dirty="0"/>
                    </a:p>
                    <a:p>
                      <a:pPr algn="ctr"/>
                      <a:r>
                        <a:rPr lang="nl-BE" sz="2000" b="1" i="1" dirty="0"/>
                        <a:t>III</a:t>
                      </a:r>
                    </a:p>
                  </a:txBody>
                  <a:tcPr/>
                </a:tc>
                <a:tc>
                  <a:txBody>
                    <a:bodyPr/>
                    <a:lstStyle/>
                    <a:p>
                      <a:pPr algn="ctr"/>
                      <a:endParaRPr lang="nl-BE" dirty="0"/>
                    </a:p>
                    <a:p>
                      <a:pPr algn="ctr"/>
                      <a:r>
                        <a:rPr lang="nl-BE" dirty="0"/>
                        <a:t>6 gr/l melkzuur</a:t>
                      </a:r>
                    </a:p>
                  </a:txBody>
                  <a:tcPr/>
                </a:tc>
                <a:tc>
                  <a:txBody>
                    <a:bodyPr/>
                    <a:lstStyle/>
                    <a:p>
                      <a:pPr algn="ctr"/>
                      <a:endParaRPr lang="nl-BE" dirty="0"/>
                    </a:p>
                    <a:p>
                      <a:pPr algn="ctr"/>
                      <a:r>
                        <a:rPr lang="nl-BE" dirty="0"/>
                        <a:t>0 gr/l</a:t>
                      </a:r>
                    </a:p>
                  </a:txBody>
                  <a:tcPr/>
                </a:tc>
                <a:extLst>
                  <a:ext uri="{0D108BD9-81ED-4DB2-BD59-A6C34878D82A}">
                    <a16:rowId xmlns:a16="http://schemas.microsoft.com/office/drawing/2014/main" val="10002"/>
                  </a:ext>
                </a:extLst>
              </a:tr>
              <a:tr h="968062">
                <a:tc>
                  <a:txBody>
                    <a:bodyPr/>
                    <a:lstStyle/>
                    <a:p>
                      <a:pPr algn="ctr"/>
                      <a:endParaRPr lang="nl-BE" sz="2000" b="1" i="1" dirty="0"/>
                    </a:p>
                    <a:p>
                      <a:pPr algn="ctr"/>
                      <a:r>
                        <a:rPr lang="nl-BE" sz="2000" b="1" i="1" dirty="0"/>
                        <a:t>IV</a:t>
                      </a:r>
                    </a:p>
                  </a:txBody>
                  <a:tcPr/>
                </a:tc>
                <a:tc>
                  <a:txBody>
                    <a:bodyPr/>
                    <a:lstStyle/>
                    <a:p>
                      <a:pPr algn="ctr"/>
                      <a:endParaRPr lang="nl-BE" dirty="0"/>
                    </a:p>
                    <a:p>
                      <a:pPr algn="ctr"/>
                      <a:r>
                        <a:rPr lang="nl-BE" dirty="0"/>
                        <a:t>4 gr/l wijnsteenzuur</a:t>
                      </a:r>
                    </a:p>
                  </a:txBody>
                  <a:tcPr/>
                </a:tc>
                <a:tc>
                  <a:txBody>
                    <a:bodyPr/>
                    <a:lstStyle/>
                    <a:p>
                      <a:pPr algn="ctr"/>
                      <a:endParaRPr lang="nl-BE" dirty="0"/>
                    </a:p>
                    <a:p>
                      <a:pPr algn="ctr"/>
                      <a:r>
                        <a:rPr lang="nl-BE" dirty="0"/>
                        <a:t>3 gr/l</a:t>
                      </a:r>
                    </a:p>
                  </a:txBody>
                  <a:tcPr/>
                </a:tc>
                <a:extLst>
                  <a:ext uri="{0D108BD9-81ED-4DB2-BD59-A6C34878D82A}">
                    <a16:rowId xmlns:a16="http://schemas.microsoft.com/office/drawing/2014/main" val="10003"/>
                  </a:ext>
                </a:extLst>
              </a:tr>
              <a:tr h="968062">
                <a:tc>
                  <a:txBody>
                    <a:bodyPr/>
                    <a:lstStyle/>
                    <a:p>
                      <a:pPr algn="ctr"/>
                      <a:endParaRPr lang="nl-BE" sz="2000" b="1" i="1" dirty="0"/>
                    </a:p>
                    <a:p>
                      <a:pPr algn="ctr"/>
                      <a:r>
                        <a:rPr lang="nl-BE" sz="2000" b="1" i="1" dirty="0"/>
                        <a:t>V</a:t>
                      </a:r>
                    </a:p>
                  </a:txBody>
                  <a:tcPr/>
                </a:tc>
                <a:tc>
                  <a:txBody>
                    <a:bodyPr/>
                    <a:lstStyle/>
                    <a:p>
                      <a:pPr algn="ctr"/>
                      <a:endParaRPr lang="nl-BE" dirty="0"/>
                    </a:p>
                    <a:p>
                      <a:pPr algn="ctr"/>
                      <a:r>
                        <a:rPr lang="nl-BE" dirty="0"/>
                        <a:t>7 gr/l wijnsteenzuur</a:t>
                      </a:r>
                    </a:p>
                  </a:txBody>
                  <a:tcPr/>
                </a:tc>
                <a:tc>
                  <a:txBody>
                    <a:bodyPr/>
                    <a:lstStyle/>
                    <a:p>
                      <a:pPr algn="ctr"/>
                      <a:endParaRPr lang="nl-BE" dirty="0"/>
                    </a:p>
                    <a:p>
                      <a:pPr algn="ctr"/>
                      <a:r>
                        <a:rPr lang="nl-BE" dirty="0"/>
                        <a:t>8 gr/l</a:t>
                      </a:r>
                    </a:p>
                  </a:txBody>
                  <a:tcPr/>
                </a:tc>
                <a:extLst>
                  <a:ext uri="{0D108BD9-81ED-4DB2-BD59-A6C34878D82A}">
                    <a16:rowId xmlns:a16="http://schemas.microsoft.com/office/drawing/2014/main" val="10004"/>
                  </a:ext>
                </a:extLst>
              </a:tr>
            </a:tbl>
          </a:graphicData>
        </a:graphic>
      </p:graphicFrame>
      <p:sp>
        <p:nvSpPr>
          <p:cNvPr id="11" name="Rechthoek 10"/>
          <p:cNvSpPr/>
          <p:nvPr/>
        </p:nvSpPr>
        <p:spPr>
          <a:xfrm>
            <a:off x="5146618" y="1942851"/>
            <a:ext cx="237626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p:cNvSpPr/>
          <p:nvPr/>
        </p:nvSpPr>
        <p:spPr>
          <a:xfrm>
            <a:off x="2726879" y="1942851"/>
            <a:ext cx="237626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p:cNvSpPr/>
          <p:nvPr/>
        </p:nvSpPr>
        <p:spPr>
          <a:xfrm>
            <a:off x="2721403" y="2929971"/>
            <a:ext cx="2376264" cy="925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p:cNvSpPr/>
          <p:nvPr/>
        </p:nvSpPr>
        <p:spPr>
          <a:xfrm>
            <a:off x="5167716" y="2925208"/>
            <a:ext cx="2376264" cy="935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p:cNvSpPr/>
          <p:nvPr/>
        </p:nvSpPr>
        <p:spPr>
          <a:xfrm>
            <a:off x="2721403" y="3904370"/>
            <a:ext cx="237626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p:cNvSpPr/>
          <p:nvPr/>
        </p:nvSpPr>
        <p:spPr>
          <a:xfrm>
            <a:off x="5151999" y="3913847"/>
            <a:ext cx="237626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p:cNvSpPr/>
          <p:nvPr/>
        </p:nvSpPr>
        <p:spPr>
          <a:xfrm>
            <a:off x="2721403" y="4879193"/>
            <a:ext cx="2376264" cy="850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20"/>
          <p:cNvSpPr/>
          <p:nvPr/>
        </p:nvSpPr>
        <p:spPr>
          <a:xfrm>
            <a:off x="5146618" y="4882662"/>
            <a:ext cx="2376264" cy="850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21">
            <a:extLst>
              <a:ext uri="{FF2B5EF4-FFF2-40B4-BE49-F238E27FC236}">
                <a16:creationId xmlns:a16="http://schemas.microsoft.com/office/drawing/2014/main" id="{5F9C5506-8F00-4FE9-810C-8428E83FFADE}"/>
              </a:ext>
            </a:extLst>
          </p:cNvPr>
          <p:cNvSpPr/>
          <p:nvPr/>
        </p:nvSpPr>
        <p:spPr>
          <a:xfrm>
            <a:off x="2718187" y="5797450"/>
            <a:ext cx="237626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hthoek 22">
            <a:extLst>
              <a:ext uri="{FF2B5EF4-FFF2-40B4-BE49-F238E27FC236}">
                <a16:creationId xmlns:a16="http://schemas.microsoft.com/office/drawing/2014/main" id="{D9FF2463-E2AE-4487-9F10-04FB9CDA284F}"/>
              </a:ext>
            </a:extLst>
          </p:cNvPr>
          <p:cNvSpPr/>
          <p:nvPr/>
        </p:nvSpPr>
        <p:spPr>
          <a:xfrm>
            <a:off x="5169383" y="5805264"/>
            <a:ext cx="237626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4793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4"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9036496" cy="4608512"/>
          </a:xfrm>
        </p:spPr>
        <p:txBody>
          <a:bodyPr anchor="t"/>
          <a:lstStyle/>
          <a:p>
            <a:pPr algn="l">
              <a:lnSpc>
                <a:spcPct val="100000"/>
              </a:lnSpc>
            </a:pPr>
            <a:r>
              <a:rPr lang="nl-BE" sz="2800" b="1" dirty="0">
                <a:solidFill>
                  <a:schemeClr val="tx1"/>
                </a:solidFill>
                <a:effectLst/>
                <a:latin typeface="Adobe Caslon Pro" panose="0205050205050A020403" pitchFamily="18" charset="0"/>
              </a:rPr>
              <a:t>Stap 3: Smaak (</a:t>
            </a:r>
            <a:r>
              <a:rPr lang="nl-BE" sz="2800" b="1" dirty="0" err="1">
                <a:solidFill>
                  <a:schemeClr val="tx1"/>
                </a:solidFill>
                <a:effectLst/>
                <a:latin typeface="Adobe Caslon Pro" panose="0205050205050A020403" pitchFamily="18" charset="0"/>
              </a:rPr>
              <a:t>degustatieve</a:t>
            </a:r>
            <a:r>
              <a:rPr lang="nl-BE" sz="2800" b="1" dirty="0">
                <a:solidFill>
                  <a:schemeClr val="tx1"/>
                </a:solidFill>
                <a:effectLst/>
                <a:latin typeface="Adobe Caslon Pro" panose="0205050205050A020403" pitchFamily="18" charset="0"/>
              </a:rPr>
              <a:t> fase) </a:t>
            </a:r>
            <a:br>
              <a:rPr lang="nl-BE" sz="2800" b="1" dirty="0">
                <a:solidFill>
                  <a:schemeClr val="tx1"/>
                </a:solidFill>
                <a:effectLst/>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5" name="Afbeelding 4"/>
          <p:cNvPicPr>
            <a:picLocks noChangeAspect="1"/>
          </p:cNvPicPr>
          <p:nvPr/>
        </p:nvPicPr>
        <p:blipFill>
          <a:blip r:embed="rId2"/>
          <a:stretch>
            <a:fillRect/>
          </a:stretch>
        </p:blipFill>
        <p:spPr>
          <a:xfrm>
            <a:off x="12528" y="773804"/>
            <a:ext cx="9131472" cy="6084196"/>
          </a:xfrm>
          <a:prstGeom prst="rect">
            <a:avLst/>
          </a:prstGeom>
        </p:spPr>
      </p:pic>
      <p:sp>
        <p:nvSpPr>
          <p:cNvPr id="6" name="Tekstvak 5"/>
          <p:cNvSpPr txBox="1"/>
          <p:nvPr/>
        </p:nvSpPr>
        <p:spPr>
          <a:xfrm>
            <a:off x="503040" y="908720"/>
            <a:ext cx="8640960" cy="4678204"/>
          </a:xfrm>
          <a:prstGeom prst="rect">
            <a:avLst/>
          </a:prstGeom>
          <a:noFill/>
        </p:spPr>
        <p:txBody>
          <a:bodyPr wrap="square" rtlCol="0">
            <a:spAutoFit/>
          </a:bodyPr>
          <a:lstStyle/>
          <a:p>
            <a:pPr marL="457200" indent="-457200">
              <a:buFont typeface="Arial" panose="020B0604020202020204" pitchFamily="34" charset="0"/>
              <a:buChar char="•"/>
            </a:pPr>
            <a:r>
              <a:rPr lang="nl-BE" sz="2800" dirty="0">
                <a:latin typeface="Adobe Caslon Pro" panose="0205050205050A020403" pitchFamily="18" charset="0"/>
              </a:rPr>
              <a:t>Aanzet</a:t>
            </a:r>
          </a:p>
          <a:p>
            <a:pPr marL="457200" indent="-457200">
              <a:buFont typeface="Arial" panose="020B0604020202020204" pitchFamily="34" charset="0"/>
              <a:buChar char="•"/>
            </a:pPr>
            <a:r>
              <a:rPr lang="nl-BE" sz="2800" dirty="0">
                <a:latin typeface="Adobe Caslon Pro" panose="0205050205050A020403" pitchFamily="18" charset="0"/>
              </a:rPr>
              <a:t>Retronasaal aroma</a:t>
            </a:r>
          </a:p>
          <a:p>
            <a:pPr marL="457200" indent="-457200">
              <a:buFont typeface="Arial" panose="020B0604020202020204" pitchFamily="34" charset="0"/>
              <a:buChar char="•"/>
            </a:pPr>
            <a:r>
              <a:rPr lang="nl-BE" sz="2800" dirty="0">
                <a:latin typeface="Adobe Caslon Pro" panose="0205050205050A020403" pitchFamily="18" charset="0"/>
              </a:rPr>
              <a:t>Middenstuk: opbouw</a:t>
            </a:r>
          </a:p>
          <a:p>
            <a:pPr marL="2743200" lvl="5" indent="-457200">
              <a:buFont typeface="Arial" panose="020B0604020202020204" pitchFamily="34" charset="0"/>
              <a:buChar char="•"/>
            </a:pPr>
            <a:r>
              <a:rPr lang="nl-BE" sz="2800" dirty="0">
                <a:latin typeface="Adobe Caslon Pro" panose="0205050205050A020403" pitchFamily="18" charset="0"/>
              </a:rPr>
              <a:t>Overgang van de smaken</a:t>
            </a:r>
          </a:p>
          <a:p>
            <a:pPr marL="2743200" lvl="5" indent="-457200">
              <a:buFont typeface="Arial" panose="020B0604020202020204" pitchFamily="34" charset="0"/>
              <a:buChar char="•"/>
            </a:pPr>
            <a:r>
              <a:rPr lang="nl-BE" sz="2800" dirty="0">
                <a:latin typeface="Adobe Caslon Pro" panose="0205050205050A020403" pitchFamily="18" charset="0"/>
              </a:rPr>
              <a:t>Evenwicht (zoet, zuur, </a:t>
            </a:r>
            <a:r>
              <a:rPr lang="nl-BE" sz="2800" dirty="0" err="1">
                <a:latin typeface="Adobe Caslon Pro" panose="0205050205050A020403" pitchFamily="18" charset="0"/>
              </a:rPr>
              <a:t>alc</a:t>
            </a:r>
            <a:r>
              <a:rPr lang="nl-BE" sz="2800" dirty="0">
                <a:latin typeface="Adobe Caslon Pro" panose="0205050205050A020403" pitchFamily="18" charset="0"/>
              </a:rPr>
              <a:t>, tannine)</a:t>
            </a:r>
          </a:p>
          <a:p>
            <a:pPr marL="2743200" lvl="5" indent="-457200">
              <a:buFont typeface="Arial" panose="020B0604020202020204" pitchFamily="34" charset="0"/>
              <a:buChar char="•"/>
            </a:pPr>
            <a:r>
              <a:rPr lang="nl-BE" sz="2800" dirty="0">
                <a:latin typeface="Adobe Caslon Pro" panose="0205050205050A020403" pitchFamily="18" charset="0"/>
              </a:rPr>
              <a:t>Complex, eenvoudig</a:t>
            </a:r>
          </a:p>
          <a:p>
            <a:pPr marL="457200" indent="-457200">
              <a:buFont typeface="Arial" panose="020B0604020202020204" pitchFamily="34" charset="0"/>
              <a:buChar char="•"/>
            </a:pPr>
            <a:r>
              <a:rPr lang="nl-BE" sz="2800" dirty="0">
                <a:latin typeface="Adobe Caslon Pro" panose="0205050205050A020403" pitchFamily="18" charset="0"/>
              </a:rPr>
              <a:t>Afdronk: gedrag van de smaken na doorslikken (of spuwen).</a:t>
            </a:r>
          </a:p>
          <a:p>
            <a:pPr marL="914400" lvl="1" indent="-457200">
              <a:buFont typeface="Arial" panose="020B0604020202020204" pitchFamily="34" charset="0"/>
              <a:buChar char="•"/>
            </a:pPr>
            <a:r>
              <a:rPr lang="nl-BE" sz="2800" dirty="0">
                <a:latin typeface="Adobe Caslon Pro" panose="0205050205050A020403" pitchFamily="18" charset="0"/>
              </a:rPr>
              <a:t>Lengte : PAI </a:t>
            </a:r>
            <a:r>
              <a:rPr lang="nl-BE" sz="2800" dirty="0" err="1">
                <a:solidFill>
                  <a:srgbClr val="0070C0"/>
                </a:solidFill>
                <a:latin typeface="Adobe Caslon Pro" panose="0205050205050A020403" pitchFamily="18" charset="0"/>
              </a:rPr>
              <a:t>Persistance</a:t>
            </a:r>
            <a:r>
              <a:rPr lang="nl-BE" sz="2800" dirty="0">
                <a:solidFill>
                  <a:srgbClr val="0070C0"/>
                </a:solidFill>
                <a:latin typeface="Adobe Caslon Pro" panose="0205050205050A020403" pitchFamily="18" charset="0"/>
              </a:rPr>
              <a:t> </a:t>
            </a:r>
            <a:r>
              <a:rPr lang="nl-BE" sz="2800" dirty="0" err="1">
                <a:solidFill>
                  <a:srgbClr val="0070C0"/>
                </a:solidFill>
                <a:latin typeface="Adobe Caslon Pro" panose="0205050205050A020403" pitchFamily="18" charset="0"/>
              </a:rPr>
              <a:t>Aromatique</a:t>
            </a:r>
            <a:r>
              <a:rPr lang="nl-BE" sz="2800" dirty="0">
                <a:solidFill>
                  <a:srgbClr val="0070C0"/>
                </a:solidFill>
                <a:latin typeface="Adobe Caslon Pro" panose="0205050205050A020403" pitchFamily="18" charset="0"/>
              </a:rPr>
              <a:t> Intense</a:t>
            </a:r>
            <a:r>
              <a:rPr lang="nl-BE" sz="2800" b="1" dirty="0">
                <a:latin typeface="Adobe Caslon Pro" panose="0205050205050A020403" pitchFamily="18" charset="0"/>
              </a:rPr>
              <a:t>.</a:t>
            </a:r>
            <a:br>
              <a:rPr lang="nl-BE" sz="2800" b="1" dirty="0">
                <a:latin typeface="Adobe Caslon Pro" panose="0205050205050A020403" pitchFamily="18" charset="0"/>
              </a:rPr>
            </a:br>
            <a:br>
              <a:rPr lang="nl-BE" sz="2800" b="1" dirty="0">
                <a:latin typeface="Adobe Caslon Pro" panose="0205050205050A020403" pitchFamily="18" charset="0"/>
              </a:rPr>
            </a:br>
            <a:endParaRPr lang="nl-BE" dirty="0"/>
          </a:p>
        </p:txBody>
      </p:sp>
    </p:spTree>
    <p:extLst>
      <p:ext uri="{BB962C8B-B14F-4D97-AF65-F5344CB8AC3E}">
        <p14:creationId xmlns:p14="http://schemas.microsoft.com/office/powerpoint/2010/main" val="121173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1000"/>
                                  </p:stCondLst>
                                  <p:childTnLst>
                                    <p:set>
                                      <p:cBhvr>
                                        <p:cTn id="37"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xit" presetSubtype="0" fill="hold" grpId="0" nodeType="withEffect">
                                  <p:stCondLst>
                                    <p:cond delay="0"/>
                                  </p:stCondLst>
                                  <p:childTnLst>
                                    <p:set>
                                      <p:cBhvr>
                                        <p:cTn id="43" dur="1" fill="hold">
                                          <p:stCondLst>
                                            <p:cond delay="0"/>
                                          </p:stCondLst>
                                        </p:cTn>
                                        <p:tgtEl>
                                          <p:spTgt spid="6">
                                            <p:txEl>
                                              <p:pRg st="0" end="0"/>
                                            </p:txEl>
                                          </p:spTgt>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6">
                                            <p:txEl>
                                              <p:pRg st="1" end="1"/>
                                            </p:txEl>
                                          </p:spTgt>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6">
                                            <p:txEl>
                                              <p:pRg st="2" end="2"/>
                                            </p:txEl>
                                          </p:spTgt>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6">
                                            <p:txEl>
                                              <p:pRg st="3" end="3"/>
                                            </p:txEl>
                                          </p:spTgt>
                                        </p:tgtEl>
                                        <p:attrNameLst>
                                          <p:attrName>style.visibility</p:attrName>
                                        </p:attrNameLst>
                                      </p:cBhvr>
                                      <p:to>
                                        <p:strVal val="hidden"/>
                                      </p:to>
                                    </p:set>
                                  </p:childTnLst>
                                </p:cTn>
                              </p:par>
                              <p:par>
                                <p:cTn id="50" presetID="1" presetClass="exit" presetSubtype="0" fill="hold" grpId="0" nodeType="withEffect">
                                  <p:stCondLst>
                                    <p:cond delay="0"/>
                                  </p:stCondLst>
                                  <p:childTnLst>
                                    <p:set>
                                      <p:cBhvr>
                                        <p:cTn id="51" dur="1" fill="hold">
                                          <p:stCondLst>
                                            <p:cond delay="0"/>
                                          </p:stCondLst>
                                        </p:cTn>
                                        <p:tgtEl>
                                          <p:spTgt spid="6">
                                            <p:txEl>
                                              <p:pRg st="4" end="4"/>
                                            </p:txEl>
                                          </p:spTgt>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6">
                                            <p:txEl>
                                              <p:pRg st="5" end="5"/>
                                            </p:txEl>
                                          </p:spTgt>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6">
                                            <p:txEl>
                                              <p:pRg st="6" end="6"/>
                                            </p:txEl>
                                          </p:spTgt>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6">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7056784" cy="504056"/>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Eindconclusie:</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5" name="Tekstvak 4"/>
          <p:cNvSpPr txBox="1"/>
          <p:nvPr/>
        </p:nvSpPr>
        <p:spPr>
          <a:xfrm>
            <a:off x="179512" y="1196752"/>
            <a:ext cx="8712968" cy="2677656"/>
          </a:xfrm>
          <a:prstGeom prst="rect">
            <a:avLst/>
          </a:prstGeom>
          <a:noFill/>
        </p:spPr>
        <p:txBody>
          <a:bodyPr wrap="square" rtlCol="0">
            <a:spAutoFit/>
          </a:bodyPr>
          <a:lstStyle/>
          <a:p>
            <a:pPr marL="457200" indent="-457200">
              <a:buFont typeface="Arial" panose="020B0604020202020204" pitchFamily="34" charset="0"/>
              <a:buChar char="•"/>
            </a:pPr>
            <a:r>
              <a:rPr lang="nl-BE" sz="2800" dirty="0">
                <a:latin typeface="Adobe Caslon Pro" panose="0205050205050A020403" pitchFamily="18" charset="0"/>
              </a:rPr>
              <a:t>Opbouw:</a:t>
            </a:r>
          </a:p>
          <a:p>
            <a:pPr marL="457200" indent="-457200">
              <a:buFont typeface="Arial" panose="020B0604020202020204" pitchFamily="34" charset="0"/>
              <a:buChar char="•"/>
            </a:pPr>
            <a:r>
              <a:rPr lang="nl-BE" sz="2800" dirty="0">
                <a:latin typeface="Adobe Caslon Pro" panose="0205050205050A020403" pitchFamily="18" charset="0"/>
              </a:rPr>
              <a:t>Evolutie:</a:t>
            </a:r>
          </a:p>
          <a:p>
            <a:pPr marL="457200" indent="-457200">
              <a:buFont typeface="Arial" panose="020B0604020202020204" pitchFamily="34" charset="0"/>
              <a:buChar char="•"/>
            </a:pPr>
            <a:r>
              <a:rPr lang="nl-BE" sz="2800" dirty="0">
                <a:latin typeface="Adobe Caslon Pro" panose="0205050205050A020403" pitchFamily="18" charset="0"/>
              </a:rPr>
              <a:t>Complexiteit:</a:t>
            </a:r>
          </a:p>
          <a:p>
            <a:pPr marL="457200" indent="-457200">
              <a:buFont typeface="Arial" panose="020B0604020202020204" pitchFamily="34" charset="0"/>
              <a:buChar char="•"/>
            </a:pPr>
            <a:r>
              <a:rPr lang="nl-BE" sz="2800" dirty="0">
                <a:latin typeface="Adobe Caslon Pro" panose="0205050205050A020403" pitchFamily="18" charset="0"/>
              </a:rPr>
              <a:t>Afdronk:</a:t>
            </a:r>
          </a:p>
          <a:p>
            <a:pPr marL="457200" indent="-457200">
              <a:buFont typeface="Arial" panose="020B0604020202020204" pitchFamily="34" charset="0"/>
              <a:buChar char="•"/>
            </a:pPr>
            <a:r>
              <a:rPr lang="nl-BE" sz="2800" dirty="0">
                <a:latin typeface="Adobe Caslon Pro" panose="0205050205050A020403" pitchFamily="18" charset="0"/>
              </a:rPr>
              <a:t>Typiciteit: inzetbaarheid, toekomst. </a:t>
            </a:r>
          </a:p>
          <a:p>
            <a:pPr marL="457200" indent="-457200">
              <a:buFont typeface="Arial" panose="020B0604020202020204" pitchFamily="34" charset="0"/>
              <a:buChar char="•"/>
            </a:pPr>
            <a:endParaRPr lang="nl-BE" sz="2800" dirty="0">
              <a:latin typeface="Adobe Caslon Pro" panose="0205050205050A020403" pitchFamily="18" charset="0"/>
            </a:endParaRPr>
          </a:p>
        </p:txBody>
      </p:sp>
    </p:spTree>
    <p:extLst>
      <p:ext uri="{BB962C8B-B14F-4D97-AF65-F5344CB8AC3E}">
        <p14:creationId xmlns:p14="http://schemas.microsoft.com/office/powerpoint/2010/main" val="41344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5536" y="1340768"/>
            <a:ext cx="8424936" cy="5015582"/>
          </a:xfrm>
        </p:spPr>
        <p:txBody>
          <a:bodyPr/>
          <a:lstStyle/>
          <a:p>
            <a:pPr marL="0" indent="0">
              <a:buNone/>
            </a:pPr>
            <a:r>
              <a:rPr lang="nl-BE" dirty="0">
                <a:solidFill>
                  <a:schemeClr val="tx1"/>
                </a:solidFill>
                <a:latin typeface="+mn-lt"/>
              </a:rPr>
              <a:t> </a:t>
            </a:r>
          </a:p>
        </p:txBody>
      </p:sp>
      <p:pic>
        <p:nvPicPr>
          <p:cNvPr id="2" name="Afbeelding 1">
            <a:extLst>
              <a:ext uri="{FF2B5EF4-FFF2-40B4-BE49-F238E27FC236}">
                <a16:creationId xmlns:a16="http://schemas.microsoft.com/office/drawing/2014/main" id="{7C1CEE59-FF7A-4F7F-B9EF-85CFCF899231}"/>
              </a:ext>
            </a:extLst>
          </p:cNvPr>
          <p:cNvPicPr>
            <a:picLocks noChangeAspect="1"/>
          </p:cNvPicPr>
          <p:nvPr/>
        </p:nvPicPr>
        <p:blipFill>
          <a:blip r:embed="rId2"/>
          <a:stretch>
            <a:fillRect/>
          </a:stretch>
        </p:blipFill>
        <p:spPr>
          <a:xfrm>
            <a:off x="-1349" y="0"/>
            <a:ext cx="9137091" cy="7064797"/>
          </a:xfrm>
          <a:prstGeom prst="rect">
            <a:avLst/>
          </a:prstGeom>
        </p:spPr>
      </p:pic>
      <p:sp>
        <p:nvSpPr>
          <p:cNvPr id="5" name="Rechthoek 4">
            <a:extLst>
              <a:ext uri="{FF2B5EF4-FFF2-40B4-BE49-F238E27FC236}">
                <a16:creationId xmlns:a16="http://schemas.microsoft.com/office/drawing/2014/main" id="{5588E65A-58A8-4311-A835-116A25D8BAC9}"/>
              </a:ext>
            </a:extLst>
          </p:cNvPr>
          <p:cNvSpPr/>
          <p:nvPr/>
        </p:nvSpPr>
        <p:spPr>
          <a:xfrm>
            <a:off x="3923928" y="908720"/>
            <a:ext cx="5040560" cy="1728192"/>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0C55C361-A973-4071-AE58-BEA93D609C69}"/>
              </a:ext>
            </a:extLst>
          </p:cNvPr>
          <p:cNvSpPr/>
          <p:nvPr/>
        </p:nvSpPr>
        <p:spPr>
          <a:xfrm>
            <a:off x="5017504" y="5229200"/>
            <a:ext cx="3919799" cy="1628800"/>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6AC51E03-B980-488E-A34D-7D9438953302}"/>
              </a:ext>
            </a:extLst>
          </p:cNvPr>
          <p:cNvSpPr/>
          <p:nvPr/>
        </p:nvSpPr>
        <p:spPr>
          <a:xfrm>
            <a:off x="4567196" y="5941288"/>
            <a:ext cx="3775784" cy="479338"/>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48A073E5-1580-4267-B6E3-95CBFB3038E6}"/>
              </a:ext>
            </a:extLst>
          </p:cNvPr>
          <p:cNvSpPr/>
          <p:nvPr/>
        </p:nvSpPr>
        <p:spPr>
          <a:xfrm>
            <a:off x="436177" y="4941168"/>
            <a:ext cx="4014188" cy="1916832"/>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C0A453BA-6F5B-4BDF-994D-D9FA8F13061B}"/>
              </a:ext>
            </a:extLst>
          </p:cNvPr>
          <p:cNvSpPr/>
          <p:nvPr/>
        </p:nvSpPr>
        <p:spPr>
          <a:xfrm rot="19329370">
            <a:off x="3409014" y="4873538"/>
            <a:ext cx="2758026" cy="556620"/>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948808EF-BAF2-49F1-A805-3964417A4715}"/>
              </a:ext>
            </a:extLst>
          </p:cNvPr>
          <p:cNvSpPr/>
          <p:nvPr/>
        </p:nvSpPr>
        <p:spPr>
          <a:xfrm>
            <a:off x="2966449" y="2829127"/>
            <a:ext cx="2298936" cy="2381130"/>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D4300525-A9DE-4E81-85E4-6964769C0A3C}"/>
              </a:ext>
            </a:extLst>
          </p:cNvPr>
          <p:cNvSpPr/>
          <p:nvPr/>
        </p:nvSpPr>
        <p:spPr>
          <a:xfrm>
            <a:off x="3647376" y="2652638"/>
            <a:ext cx="2509713" cy="718560"/>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FFDB9E9E-53AE-4BA2-9CF5-C09CF56D28E7}"/>
              </a:ext>
            </a:extLst>
          </p:cNvPr>
          <p:cNvSpPr/>
          <p:nvPr/>
        </p:nvSpPr>
        <p:spPr>
          <a:xfrm>
            <a:off x="5158331" y="3690225"/>
            <a:ext cx="997846" cy="501388"/>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7DE61BCC-ACA6-48CA-A102-140E557C1D29}"/>
              </a:ext>
            </a:extLst>
          </p:cNvPr>
          <p:cNvSpPr/>
          <p:nvPr/>
        </p:nvSpPr>
        <p:spPr>
          <a:xfrm>
            <a:off x="6080403" y="2415368"/>
            <a:ext cx="2366731" cy="2549714"/>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892D7242-3FD4-40A2-A935-83DF8291BE64}"/>
              </a:ext>
            </a:extLst>
          </p:cNvPr>
          <p:cNvSpPr/>
          <p:nvPr/>
        </p:nvSpPr>
        <p:spPr>
          <a:xfrm>
            <a:off x="533422" y="2514918"/>
            <a:ext cx="2298937" cy="2426250"/>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BC4E6D3B-5104-494B-94BF-99C27008A24B}"/>
              </a:ext>
            </a:extLst>
          </p:cNvPr>
          <p:cNvSpPr/>
          <p:nvPr/>
        </p:nvSpPr>
        <p:spPr>
          <a:xfrm rot="20035654">
            <a:off x="1913187" y="2684514"/>
            <a:ext cx="2298937" cy="405111"/>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afgeronde diagonale hoeken 15">
            <a:extLst>
              <a:ext uri="{FF2B5EF4-FFF2-40B4-BE49-F238E27FC236}">
                <a16:creationId xmlns:a16="http://schemas.microsoft.com/office/drawing/2014/main" id="{3C4408CC-289D-4C27-8B4C-3A4599A26CF2}"/>
              </a:ext>
            </a:extLst>
          </p:cNvPr>
          <p:cNvSpPr/>
          <p:nvPr/>
        </p:nvSpPr>
        <p:spPr>
          <a:xfrm>
            <a:off x="6730042" y="1864645"/>
            <a:ext cx="2290957" cy="745402"/>
          </a:xfrm>
          <a:prstGeom prst="round2DiagRect">
            <a:avLst>
              <a:gd name="adj1" fmla="val 50000"/>
              <a:gd name="adj2" fmla="val 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solidFill>
              </a:rPr>
              <a:t>Eventueel een korte tijd </a:t>
            </a:r>
            <a:r>
              <a:rPr lang="nl-BE" sz="1400" dirty="0" err="1">
                <a:solidFill>
                  <a:schemeClr val="tx1"/>
                </a:solidFill>
              </a:rPr>
              <a:t>schilweking</a:t>
            </a:r>
            <a:r>
              <a:rPr lang="nl-BE" sz="1400" dirty="0">
                <a:solidFill>
                  <a:schemeClr val="tx1"/>
                </a:solidFill>
              </a:rPr>
              <a:t>. </a:t>
            </a:r>
          </a:p>
          <a:p>
            <a:pPr algn="ctr"/>
            <a:r>
              <a:rPr lang="nl-BE" sz="1400" dirty="0">
                <a:solidFill>
                  <a:schemeClr val="tx1"/>
                </a:solidFill>
              </a:rPr>
              <a:t>(</a:t>
            </a:r>
            <a:r>
              <a:rPr lang="nl-BE" sz="1400" dirty="0" err="1">
                <a:solidFill>
                  <a:schemeClr val="tx1"/>
                </a:solidFill>
              </a:rPr>
              <a:t>maceration</a:t>
            </a:r>
            <a:r>
              <a:rPr lang="nl-BE" sz="1400" dirty="0">
                <a:solidFill>
                  <a:schemeClr val="tx1"/>
                </a:solidFill>
              </a:rPr>
              <a:t> pelliculair)</a:t>
            </a:r>
          </a:p>
        </p:txBody>
      </p:sp>
      <p:sp>
        <p:nvSpPr>
          <p:cNvPr id="17" name="Rechthoek 16">
            <a:extLst>
              <a:ext uri="{FF2B5EF4-FFF2-40B4-BE49-F238E27FC236}">
                <a16:creationId xmlns:a16="http://schemas.microsoft.com/office/drawing/2014/main" id="{3C6170A1-1B37-4A10-B65D-C753882BD8B0}"/>
              </a:ext>
            </a:extLst>
          </p:cNvPr>
          <p:cNvSpPr/>
          <p:nvPr/>
        </p:nvSpPr>
        <p:spPr>
          <a:xfrm>
            <a:off x="6573210" y="1790492"/>
            <a:ext cx="2535614" cy="867162"/>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D9DADE21-8204-4D66-9469-DF0DD17AFDE6}"/>
              </a:ext>
            </a:extLst>
          </p:cNvPr>
          <p:cNvSpPr/>
          <p:nvPr/>
        </p:nvSpPr>
        <p:spPr>
          <a:xfrm>
            <a:off x="278705" y="1026558"/>
            <a:ext cx="3775784" cy="1488359"/>
          </a:xfrm>
          <a:prstGeom prst="rect">
            <a:avLst/>
          </a:prstGeom>
          <a:solidFill>
            <a:srgbClr val="FDE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1624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2"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7"/>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7" grpId="0" animBg="1"/>
      <p:bldP spid="18" grpId="0" animBg="1"/>
      <p:bldP spid="18" grpId="1" animBg="1"/>
      <p:bldP spid="18"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173736" y="692696"/>
            <a:ext cx="8358704" cy="5816977"/>
          </a:xfrm>
          <a:prstGeom prst="rect">
            <a:avLst/>
          </a:prstGeom>
        </p:spPr>
        <p:txBody>
          <a:bodyPr vert="horz" wrap="square" lIns="91440" tIns="45720" rIns="91440" bIns="45720" rtlCol="0" anchor="t">
            <a:sp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i="1" u="sng" dirty="0">
                <a:solidFill>
                  <a:schemeClr val="tx1"/>
                </a:solidFill>
                <a:latin typeface="Adobe Caslon Pro" panose="0205050205050A020403" pitchFamily="18" charset="0"/>
              </a:rPr>
              <a:t>Eigenschappen van de </a:t>
            </a:r>
            <a:r>
              <a:rPr lang="nl-BE" sz="2800" i="1" u="sng" dirty="0" err="1">
                <a:solidFill>
                  <a:schemeClr val="tx1"/>
                </a:solidFill>
                <a:latin typeface="Adobe Caslon Pro" panose="0205050205050A020403" pitchFamily="18" charset="0"/>
              </a:rPr>
              <a:t>malolactische</a:t>
            </a:r>
            <a:r>
              <a:rPr lang="nl-BE" sz="2800" i="1" u="sng" dirty="0">
                <a:solidFill>
                  <a:schemeClr val="tx1"/>
                </a:solidFill>
                <a:latin typeface="Adobe Caslon Pro" panose="0205050205050A020403" pitchFamily="18" charset="0"/>
              </a:rPr>
              <a:t> gisting</a:t>
            </a:r>
            <a:r>
              <a:rPr lang="nl-BE" sz="2800" dirty="0">
                <a:solidFill>
                  <a:schemeClr val="tx1"/>
                </a:solidFill>
                <a:latin typeface="Adobe Caslon Pro" panose="0205050205050A020403" pitchFamily="18" charset="0"/>
              </a:rPr>
              <a:t>:</a:t>
            </a:r>
          </a:p>
          <a:p>
            <a:pPr marL="457200" indent="-457200" algn="l">
              <a:lnSpc>
                <a:spcPct val="100000"/>
              </a:lnSpc>
              <a:buFont typeface="Arial" panose="020B0604020202020204" pitchFamily="34" charset="0"/>
              <a:buChar char="•"/>
            </a:pPr>
            <a:endParaRPr lang="nl-BE" sz="2800" b="1" dirty="0">
              <a:solidFill>
                <a:srgbClr val="FF0000"/>
              </a:solidFill>
              <a:effectLst/>
              <a:latin typeface="Adobe Caslon Pro" panose="0205050205050A020403" pitchFamily="18" charset="0"/>
            </a:endParaRPr>
          </a:p>
          <a:p>
            <a:pPr marL="457200" indent="-457200" algn="l">
              <a:lnSpc>
                <a:spcPct val="100000"/>
              </a:lnSpc>
              <a:buFont typeface="Arial" panose="020B0604020202020204" pitchFamily="34" charset="0"/>
              <a:buChar char="•"/>
            </a:pPr>
            <a:r>
              <a:rPr lang="nl-BE" sz="2800" b="1" dirty="0">
                <a:solidFill>
                  <a:srgbClr val="FF0000"/>
                </a:solidFill>
                <a:effectLst/>
                <a:latin typeface="Adobe Caslon Pro" panose="0205050205050A020403" pitchFamily="18" charset="0"/>
              </a:rPr>
              <a:t>M</a:t>
            </a:r>
            <a:r>
              <a:rPr lang="nl-BE" sz="1800" dirty="0">
                <a:solidFill>
                  <a:schemeClr val="tx1"/>
                </a:solidFill>
                <a:effectLst/>
                <a:latin typeface="Adobe Caslon Pro" panose="0205050205050A020403" pitchFamily="18" charset="0"/>
              </a:rPr>
              <a:t>alo </a:t>
            </a:r>
            <a:r>
              <a:rPr lang="nl-BE" sz="2800" b="1" dirty="0" err="1">
                <a:solidFill>
                  <a:srgbClr val="FF0000"/>
                </a:solidFill>
                <a:effectLst/>
                <a:latin typeface="Adobe Caslon Pro" panose="0205050205050A020403" pitchFamily="18" charset="0"/>
              </a:rPr>
              <a:t>L</a:t>
            </a:r>
            <a:r>
              <a:rPr lang="nl-BE" sz="1800" dirty="0" err="1">
                <a:solidFill>
                  <a:schemeClr val="tx1"/>
                </a:solidFill>
                <a:effectLst/>
                <a:latin typeface="Adobe Caslon Pro" panose="0205050205050A020403" pitchFamily="18" charset="0"/>
              </a:rPr>
              <a:t>actische</a:t>
            </a:r>
            <a:r>
              <a:rPr lang="nl-BE" sz="2800" dirty="0">
                <a:solidFill>
                  <a:schemeClr val="tx1"/>
                </a:solidFill>
                <a:effectLst/>
                <a:latin typeface="Adobe Caslon Pro" panose="0205050205050A020403" pitchFamily="18" charset="0"/>
              </a:rPr>
              <a:t> </a:t>
            </a:r>
            <a:r>
              <a:rPr lang="nl-BE" sz="2800" b="1" dirty="0" err="1">
                <a:solidFill>
                  <a:srgbClr val="FF0000"/>
                </a:solidFill>
                <a:effectLst/>
                <a:latin typeface="Adobe Caslon Pro" panose="0205050205050A020403" pitchFamily="18" charset="0"/>
              </a:rPr>
              <a:t>F</a:t>
            </a:r>
            <a:r>
              <a:rPr lang="nl-BE" sz="1800" dirty="0" err="1">
                <a:solidFill>
                  <a:schemeClr val="tx1"/>
                </a:solidFill>
                <a:effectLst/>
                <a:latin typeface="Adobe Caslon Pro" panose="0205050205050A020403" pitchFamily="18" charset="0"/>
              </a:rPr>
              <a:t>ermantatie</a:t>
            </a:r>
            <a:r>
              <a:rPr lang="nl-BE" sz="2800" dirty="0">
                <a:solidFill>
                  <a:schemeClr val="tx1"/>
                </a:solidFill>
                <a:effectLst/>
                <a:latin typeface="Adobe Caslon Pro" panose="0205050205050A020403" pitchFamily="18" charset="0"/>
              </a:rPr>
              <a:t> =  </a:t>
            </a:r>
            <a:r>
              <a:rPr lang="nl-BE" sz="2800" b="1" dirty="0">
                <a:solidFill>
                  <a:srgbClr val="FF0000"/>
                </a:solidFill>
                <a:effectLst/>
                <a:latin typeface="Adobe Caslon Pro" panose="0205050205050A020403" pitchFamily="18" charset="0"/>
              </a:rPr>
              <a:t>B</a:t>
            </a:r>
            <a:r>
              <a:rPr lang="nl-BE" sz="1800" dirty="0">
                <a:solidFill>
                  <a:schemeClr val="tx1"/>
                </a:solidFill>
                <a:effectLst/>
                <a:latin typeface="Adobe Caslon Pro" panose="0205050205050A020403" pitchFamily="18" charset="0"/>
              </a:rPr>
              <a:t>iologische</a:t>
            </a:r>
            <a:r>
              <a:rPr lang="nl-BE" sz="2800" dirty="0">
                <a:solidFill>
                  <a:schemeClr val="tx1"/>
                </a:solidFill>
                <a:effectLst/>
                <a:latin typeface="Adobe Caslon Pro" panose="0205050205050A020403" pitchFamily="18" charset="0"/>
              </a:rPr>
              <a:t> </a:t>
            </a:r>
            <a:r>
              <a:rPr lang="nl-BE" sz="2800" b="1" dirty="0">
                <a:solidFill>
                  <a:srgbClr val="FF0000"/>
                </a:solidFill>
                <a:effectLst/>
                <a:latin typeface="Adobe Caslon Pro" panose="0205050205050A020403" pitchFamily="18" charset="0"/>
              </a:rPr>
              <a:t>Z</a:t>
            </a:r>
            <a:r>
              <a:rPr lang="nl-BE" sz="1800" dirty="0">
                <a:solidFill>
                  <a:schemeClr val="tx1"/>
                </a:solidFill>
                <a:effectLst/>
                <a:latin typeface="Adobe Caslon Pro" panose="0205050205050A020403" pitchFamily="18" charset="0"/>
              </a:rPr>
              <a:t>uur </a:t>
            </a:r>
            <a:r>
              <a:rPr lang="nl-BE" sz="2800" b="1" dirty="0">
                <a:solidFill>
                  <a:srgbClr val="FF0000"/>
                </a:solidFill>
                <a:effectLst/>
                <a:latin typeface="Adobe Caslon Pro" panose="0205050205050A020403" pitchFamily="18" charset="0"/>
              </a:rPr>
              <a:t>A</a:t>
            </a:r>
            <a:r>
              <a:rPr lang="nl-BE" sz="1800" dirty="0">
                <a:solidFill>
                  <a:schemeClr val="tx1"/>
                </a:solidFill>
                <a:effectLst/>
                <a:latin typeface="Adobe Caslon Pro" panose="0205050205050A020403" pitchFamily="18" charset="0"/>
              </a:rPr>
              <a:t>fbraak</a:t>
            </a:r>
          </a:p>
          <a:p>
            <a:pPr marL="457200" indent="-457200" algn="l">
              <a:lnSpc>
                <a:spcPct val="100000"/>
              </a:lnSpc>
              <a:buFont typeface="Arial" panose="020B0604020202020204" pitchFamily="34" charset="0"/>
              <a:buChar char="•"/>
            </a:pPr>
            <a:r>
              <a:rPr lang="nl-BE" sz="2400" dirty="0">
                <a:solidFill>
                  <a:schemeClr val="tx1"/>
                </a:solidFill>
                <a:effectLst/>
                <a:latin typeface="Adobe Caslon Pro" panose="0205050205050A020403" pitchFamily="18" charset="0"/>
              </a:rPr>
              <a:t>Verzacht de wijn op 2 manieren;</a:t>
            </a:r>
          </a:p>
          <a:p>
            <a:pPr marL="457200" indent="-457200" algn="l">
              <a:lnSpc>
                <a:spcPct val="100000"/>
              </a:lnSpc>
              <a:buFont typeface="Arial" panose="020B0604020202020204" pitchFamily="34" charset="0"/>
              <a:buChar char="•"/>
            </a:pPr>
            <a:endParaRPr lang="nl-BE" sz="2400" dirty="0">
              <a:solidFill>
                <a:schemeClr val="tx1"/>
              </a:solidFill>
              <a:effectLst/>
              <a:latin typeface="Adobe Caslon Pro" panose="0205050205050A020403" pitchFamily="18" charset="0"/>
            </a:endParaRPr>
          </a:p>
          <a:p>
            <a:pPr marL="457200" indent="-457200" algn="l">
              <a:lnSpc>
                <a:spcPct val="100000"/>
              </a:lnSpc>
              <a:buFont typeface="Arial" panose="020B0604020202020204" pitchFamily="34" charset="0"/>
              <a:buChar char="•"/>
            </a:pPr>
            <a:endParaRPr lang="nl-BE" sz="2400" dirty="0">
              <a:solidFill>
                <a:schemeClr val="tx1"/>
              </a:solidFill>
              <a:effectLst/>
              <a:latin typeface="Adobe Caslon Pro" panose="0205050205050A020403" pitchFamily="18" charset="0"/>
            </a:endParaRPr>
          </a:p>
          <a:p>
            <a:pPr marL="457200" indent="-457200" algn="l">
              <a:lnSpc>
                <a:spcPct val="100000"/>
              </a:lnSpc>
              <a:buFont typeface="Arial" panose="020B0604020202020204" pitchFamily="34" charset="0"/>
              <a:buChar char="•"/>
            </a:pPr>
            <a:endParaRPr lang="nl-BE" sz="2400" dirty="0">
              <a:solidFill>
                <a:schemeClr val="tx1"/>
              </a:solidFill>
              <a:effectLst/>
              <a:latin typeface="Adobe Caslon Pro" panose="0205050205050A020403" pitchFamily="18" charset="0"/>
            </a:endParaRPr>
          </a:p>
          <a:p>
            <a:pPr marL="457200" indent="-457200" algn="l">
              <a:lnSpc>
                <a:spcPct val="100000"/>
              </a:lnSpc>
              <a:buFont typeface="Arial" panose="020B0604020202020204" pitchFamily="34" charset="0"/>
              <a:buChar char="•"/>
            </a:pPr>
            <a:r>
              <a:rPr lang="nl-BE" sz="2400" dirty="0">
                <a:solidFill>
                  <a:schemeClr val="tx1"/>
                </a:solidFill>
                <a:effectLst/>
                <a:latin typeface="Adobe Caslon Pro" panose="0205050205050A020403" pitchFamily="18" charset="0"/>
              </a:rPr>
              <a:t>Eerder uitzondering bij witte en regel bij rode wijn.</a:t>
            </a:r>
          </a:p>
          <a:p>
            <a:pPr marL="457200" indent="-457200" algn="l">
              <a:lnSpc>
                <a:spcPct val="100000"/>
              </a:lnSpc>
              <a:buFont typeface="Arial" panose="020B0604020202020204" pitchFamily="34" charset="0"/>
              <a:buChar char="•"/>
            </a:pPr>
            <a:r>
              <a:rPr lang="nl-BE" sz="2400" dirty="0">
                <a:solidFill>
                  <a:schemeClr val="tx1"/>
                </a:solidFill>
                <a:effectLst/>
                <a:latin typeface="Adobe Caslon Pro" panose="0205050205050A020403" pitchFamily="18" charset="0"/>
              </a:rPr>
              <a:t>Zorgt voor biologische stabiliteit.</a:t>
            </a:r>
          </a:p>
          <a:p>
            <a:pPr marL="457200" indent="-457200" algn="l">
              <a:lnSpc>
                <a:spcPct val="100000"/>
              </a:lnSpc>
              <a:buFont typeface="Arial" panose="020B0604020202020204" pitchFamily="34" charset="0"/>
              <a:buChar char="•"/>
            </a:pPr>
            <a:r>
              <a:rPr lang="nl-NL" sz="2400" dirty="0">
                <a:solidFill>
                  <a:schemeClr val="tx1"/>
                </a:solidFill>
                <a:effectLst/>
                <a:latin typeface="Adobe Caslon Pro" panose="0205050205050A020403" pitchFamily="18" charset="0"/>
              </a:rPr>
              <a:t>Zorgt voor verandering van het aroma.</a:t>
            </a:r>
          </a:p>
          <a:p>
            <a:pPr marL="457200" indent="-457200" algn="l">
              <a:lnSpc>
                <a:spcPct val="100000"/>
              </a:lnSpc>
              <a:buFont typeface="Arial" panose="020B0604020202020204" pitchFamily="34" charset="0"/>
              <a:buChar char="•"/>
            </a:pPr>
            <a:r>
              <a:rPr lang="nl-NL" sz="2400" dirty="0">
                <a:solidFill>
                  <a:schemeClr val="tx1"/>
                </a:solidFill>
                <a:effectLst/>
                <a:latin typeface="Adobe Caslon Pro" panose="0205050205050A020403" pitchFamily="18" charset="0"/>
              </a:rPr>
              <a:t>Vorming van diacetyl, (verantwoordelijk voor de </a:t>
            </a:r>
            <a:r>
              <a:rPr lang="nl-NL" sz="2400" dirty="0" err="1">
                <a:solidFill>
                  <a:schemeClr val="tx1"/>
                </a:solidFill>
                <a:effectLst/>
                <a:latin typeface="Adobe Caslon Pro" panose="0205050205050A020403" pitchFamily="18" charset="0"/>
              </a:rPr>
              <a:t>lactische</a:t>
            </a:r>
            <a:r>
              <a:rPr lang="nl-NL" sz="2400" dirty="0">
                <a:solidFill>
                  <a:schemeClr val="tx1"/>
                </a:solidFill>
                <a:effectLst/>
                <a:latin typeface="Adobe Caslon Pro" panose="0205050205050A020403" pitchFamily="18" charset="0"/>
              </a:rPr>
              <a:t>, </a:t>
            </a:r>
            <a:r>
              <a:rPr lang="nl-NL" sz="2400" dirty="0" err="1">
                <a:solidFill>
                  <a:schemeClr val="tx1"/>
                </a:solidFill>
                <a:effectLst/>
                <a:latin typeface="Adobe Caslon Pro" panose="0205050205050A020403" pitchFamily="18" charset="0"/>
              </a:rPr>
              <a:t>boterige</a:t>
            </a:r>
            <a:r>
              <a:rPr lang="nl-NL" sz="2400" dirty="0">
                <a:solidFill>
                  <a:schemeClr val="tx1"/>
                </a:solidFill>
                <a:effectLst/>
                <a:latin typeface="Adobe Caslon Pro" panose="0205050205050A020403" pitchFamily="18" charset="0"/>
              </a:rPr>
              <a:t> geur)</a:t>
            </a:r>
          </a:p>
          <a:p>
            <a:pPr marL="457200" indent="-457200" algn="l">
              <a:lnSpc>
                <a:spcPct val="100000"/>
              </a:lnSpc>
              <a:buFont typeface="Arial" panose="020B0604020202020204" pitchFamily="34" charset="0"/>
              <a:buChar char="•"/>
            </a:pPr>
            <a:r>
              <a:rPr lang="nl-NL" sz="2400" dirty="0">
                <a:solidFill>
                  <a:schemeClr val="tx1"/>
                </a:solidFill>
                <a:effectLst/>
                <a:latin typeface="Adobe Caslon Pro" panose="0205050205050A020403" pitchFamily="18" charset="0"/>
              </a:rPr>
              <a:t>De primaire aroma’s worden afgebouwd (fruitigheid).</a:t>
            </a:r>
          </a:p>
          <a:p>
            <a:pPr marL="457200" indent="-457200" algn="l">
              <a:lnSpc>
                <a:spcPct val="100000"/>
              </a:lnSpc>
              <a:buFont typeface="Arial" panose="020B0604020202020204" pitchFamily="34" charset="0"/>
              <a:buChar char="•"/>
            </a:pPr>
            <a:r>
              <a:rPr lang="nl-NL" sz="2400" dirty="0">
                <a:solidFill>
                  <a:schemeClr val="tx1"/>
                </a:solidFill>
                <a:effectLst/>
                <a:latin typeface="Adobe Caslon Pro" panose="0205050205050A020403" pitchFamily="18" charset="0"/>
              </a:rPr>
              <a:t>Er worden wel meer complexe aroma’s gevormd.</a:t>
            </a:r>
          </a:p>
          <a:p>
            <a:pPr marL="457200" indent="-457200" algn="l">
              <a:lnSpc>
                <a:spcPct val="100000"/>
              </a:lnSpc>
              <a:buFont typeface="Arial" panose="020B0604020202020204" pitchFamily="34" charset="0"/>
              <a:buChar char="•"/>
            </a:pPr>
            <a:r>
              <a:rPr lang="nl-NL" sz="2400" dirty="0">
                <a:solidFill>
                  <a:schemeClr val="tx1"/>
                </a:solidFill>
                <a:effectLst/>
                <a:latin typeface="Adobe Caslon Pro" panose="0205050205050A020403" pitchFamily="18" charset="0"/>
              </a:rPr>
              <a:t>Rode wijn wordt ook intenser van kleur.</a:t>
            </a:r>
            <a:endParaRPr lang="nl-BE" sz="2400" dirty="0">
              <a:solidFill>
                <a:schemeClr val="tx1"/>
              </a:solidFill>
              <a:effectLst/>
              <a:latin typeface="Adobe Caslon Pro" panose="0205050205050A020403" pitchFamily="18" charset="0"/>
            </a:endParaRPr>
          </a:p>
        </p:txBody>
      </p:sp>
      <p:pic>
        <p:nvPicPr>
          <p:cNvPr id="4" name="Afbeelding 3">
            <a:extLst>
              <a:ext uri="{FF2B5EF4-FFF2-40B4-BE49-F238E27FC236}">
                <a16:creationId xmlns:a16="http://schemas.microsoft.com/office/drawing/2014/main" id="{62AD2BC5-2FC6-4A0A-87A4-FA5280FCB202}"/>
              </a:ext>
            </a:extLst>
          </p:cNvPr>
          <p:cNvPicPr>
            <a:picLocks noChangeAspect="1"/>
          </p:cNvPicPr>
          <p:nvPr/>
        </p:nvPicPr>
        <p:blipFill>
          <a:blip r:embed="rId2"/>
          <a:stretch>
            <a:fillRect/>
          </a:stretch>
        </p:blipFill>
        <p:spPr>
          <a:xfrm>
            <a:off x="173736" y="2492896"/>
            <a:ext cx="7973428" cy="864096"/>
          </a:xfrm>
          <a:prstGeom prst="rect">
            <a:avLst/>
          </a:prstGeom>
        </p:spPr>
      </p:pic>
      <p:sp>
        <p:nvSpPr>
          <p:cNvPr id="8" name="Rechthoek: afgeronde hoeken 7">
            <a:extLst>
              <a:ext uri="{FF2B5EF4-FFF2-40B4-BE49-F238E27FC236}">
                <a16:creationId xmlns:a16="http://schemas.microsoft.com/office/drawing/2014/main" id="{924ED649-021A-4DCA-9DA0-EBE60E27EE8B}"/>
              </a:ext>
            </a:extLst>
          </p:cNvPr>
          <p:cNvSpPr/>
          <p:nvPr/>
        </p:nvSpPr>
        <p:spPr>
          <a:xfrm>
            <a:off x="3425648" y="2852936"/>
            <a:ext cx="4602736" cy="3200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Pijl: vijfhoek 10">
            <a:extLst>
              <a:ext uri="{FF2B5EF4-FFF2-40B4-BE49-F238E27FC236}">
                <a16:creationId xmlns:a16="http://schemas.microsoft.com/office/drawing/2014/main" id="{738F040C-6A8B-48C3-A2C9-A9689F657272}"/>
              </a:ext>
            </a:extLst>
          </p:cNvPr>
          <p:cNvSpPr/>
          <p:nvPr/>
        </p:nvSpPr>
        <p:spPr>
          <a:xfrm>
            <a:off x="899592" y="2852936"/>
            <a:ext cx="1800200" cy="320052"/>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5718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100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5536" y="1340768"/>
            <a:ext cx="8424936" cy="5015582"/>
          </a:xfrm>
        </p:spPr>
        <p:txBody>
          <a:bodyPr/>
          <a:lstStyle/>
          <a:p>
            <a:pPr marL="0" indent="0">
              <a:buNone/>
            </a:pPr>
            <a:r>
              <a:rPr lang="nl-BE" dirty="0">
                <a:solidFill>
                  <a:schemeClr val="tx1"/>
                </a:solidFill>
                <a:latin typeface="+mn-lt"/>
              </a:rPr>
              <a:t> </a:t>
            </a:r>
          </a:p>
        </p:txBody>
      </p:sp>
      <p:pic>
        <p:nvPicPr>
          <p:cNvPr id="7" name="Afbeelding 6"/>
          <p:cNvPicPr>
            <a:picLocks noChangeAspect="1"/>
          </p:cNvPicPr>
          <p:nvPr/>
        </p:nvPicPr>
        <p:blipFill>
          <a:blip r:embed="rId3"/>
          <a:stretch>
            <a:fillRect/>
          </a:stretch>
        </p:blipFill>
        <p:spPr>
          <a:xfrm>
            <a:off x="2699792" y="0"/>
            <a:ext cx="6444208" cy="6444208"/>
          </a:xfrm>
          <a:prstGeom prst="rect">
            <a:avLst/>
          </a:prstGeom>
        </p:spPr>
      </p:pic>
      <p:sp>
        <p:nvSpPr>
          <p:cNvPr id="2" name="Titel 1"/>
          <p:cNvSpPr>
            <a:spLocks noGrp="1"/>
          </p:cNvSpPr>
          <p:nvPr>
            <p:ph type="title"/>
          </p:nvPr>
        </p:nvSpPr>
        <p:spPr>
          <a:xfrm>
            <a:off x="539552" y="332656"/>
            <a:ext cx="4690864" cy="692696"/>
          </a:xfrm>
        </p:spPr>
        <p:txBody>
          <a:bodyPr/>
          <a:lstStyle/>
          <a:p>
            <a:pPr algn="l"/>
            <a:r>
              <a:rPr lang="nl-BE" sz="2800" dirty="0"/>
              <a:t>Het INAO glas</a:t>
            </a:r>
          </a:p>
        </p:txBody>
      </p:sp>
    </p:spTree>
    <p:extLst>
      <p:ext uri="{BB962C8B-B14F-4D97-AF65-F5344CB8AC3E}">
        <p14:creationId xmlns:p14="http://schemas.microsoft.com/office/powerpoint/2010/main" val="63551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3240360" cy="432048"/>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Begrippen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062B86A0-8C77-4D2C-A2DF-2A74D52C7E6E}"/>
              </a:ext>
            </a:extLst>
          </p:cNvPr>
          <p:cNvSpPr txBox="1"/>
          <p:nvPr/>
        </p:nvSpPr>
        <p:spPr>
          <a:xfrm>
            <a:off x="107504" y="980728"/>
            <a:ext cx="9036496" cy="3785652"/>
          </a:xfrm>
          <a:prstGeom prst="rect">
            <a:avLst/>
          </a:prstGeom>
          <a:noFill/>
        </p:spPr>
        <p:txBody>
          <a:bodyPr wrap="square" rtlCol="0">
            <a:spAutoFit/>
          </a:bodyPr>
          <a:lstStyle/>
          <a:p>
            <a:pPr marL="285750" indent="-285750">
              <a:buFont typeface="Arial" panose="020B0604020202020204" pitchFamily="34" charset="0"/>
              <a:buChar char="•"/>
            </a:pPr>
            <a:r>
              <a:rPr lang="nl-BE" sz="2400" dirty="0"/>
              <a:t>Rendement: opbrengst per Ha meestal in Hl soms ook in ton. </a:t>
            </a:r>
          </a:p>
          <a:p>
            <a:r>
              <a:rPr lang="nl-BE" sz="2400" dirty="0"/>
              <a:t>    (1 ton ~6 Hl)</a:t>
            </a:r>
          </a:p>
          <a:p>
            <a:pPr marL="285750" indent="-285750">
              <a:buFont typeface="Arial" panose="020B0604020202020204" pitchFamily="34" charset="0"/>
              <a:buChar char="•"/>
            </a:pPr>
            <a:r>
              <a:rPr lang="nl-BE" sz="2400" dirty="0" err="1"/>
              <a:t>Egrappage</a:t>
            </a:r>
            <a:r>
              <a:rPr lang="nl-BE" sz="2400" dirty="0"/>
              <a:t>: ontstelen van de druiven</a:t>
            </a:r>
          </a:p>
          <a:p>
            <a:pPr marL="285750" indent="-285750">
              <a:buFont typeface="Arial" panose="020B0604020202020204" pitchFamily="34" charset="0"/>
              <a:buChar char="•"/>
            </a:pPr>
            <a:r>
              <a:rPr lang="nl-BE" sz="2400" dirty="0" err="1"/>
              <a:t>Foulage</a:t>
            </a:r>
            <a:r>
              <a:rPr lang="nl-BE" sz="2400" dirty="0"/>
              <a:t>: kneuzen van de druiven.</a:t>
            </a:r>
          </a:p>
          <a:p>
            <a:pPr marL="285750" indent="-285750">
              <a:buFont typeface="Arial" panose="020B0604020202020204" pitchFamily="34" charset="0"/>
              <a:buChar char="•"/>
            </a:pPr>
            <a:r>
              <a:rPr lang="nl-BE" sz="2400" dirty="0" err="1"/>
              <a:t>Maceration</a:t>
            </a:r>
            <a:r>
              <a:rPr lang="nl-BE" sz="2400" dirty="0"/>
              <a:t> pelliculair: </a:t>
            </a:r>
            <a:r>
              <a:rPr lang="nl-BE" sz="2400" dirty="0" err="1"/>
              <a:t>schilweking</a:t>
            </a:r>
            <a:r>
              <a:rPr lang="nl-BE" sz="2400" dirty="0"/>
              <a:t> (koud)</a:t>
            </a:r>
          </a:p>
          <a:p>
            <a:pPr marL="285750" indent="-285750">
              <a:buFont typeface="Arial" panose="020B0604020202020204" pitchFamily="34" charset="0"/>
              <a:buChar char="•"/>
            </a:pPr>
            <a:r>
              <a:rPr lang="nl-BE" sz="2400" dirty="0" err="1"/>
              <a:t>Debourbage</a:t>
            </a:r>
            <a:r>
              <a:rPr lang="nl-BE" sz="2400" dirty="0"/>
              <a:t>: Voorklaring door geperst sap te laten bezinken.</a:t>
            </a:r>
          </a:p>
          <a:p>
            <a:pPr marL="285750" indent="-285750">
              <a:buFont typeface="Arial" panose="020B0604020202020204" pitchFamily="34" charset="0"/>
              <a:buChar char="•"/>
            </a:pPr>
            <a:r>
              <a:rPr lang="nl-BE" sz="2400" dirty="0" err="1"/>
              <a:t>Chaptaliseren</a:t>
            </a:r>
            <a:r>
              <a:rPr lang="nl-BE" sz="2400" dirty="0"/>
              <a:t>: suiker toevoegen om meer alcohol te bekomen.</a:t>
            </a:r>
          </a:p>
          <a:p>
            <a:pPr marL="285750" indent="-285750">
              <a:buFont typeface="Arial" panose="020B0604020202020204" pitchFamily="34" charset="0"/>
              <a:buChar char="•"/>
            </a:pPr>
            <a:r>
              <a:rPr lang="nl-BE" sz="2400" dirty="0" err="1"/>
              <a:t>Sur</a:t>
            </a:r>
            <a:r>
              <a:rPr lang="nl-BE" sz="2400" dirty="0"/>
              <a:t> </a:t>
            </a:r>
            <a:r>
              <a:rPr lang="nl-BE" sz="2400" dirty="0" err="1"/>
              <a:t>lie</a:t>
            </a:r>
            <a:r>
              <a:rPr lang="nl-BE" sz="2400" dirty="0"/>
              <a:t>: rijpen van de wijn op de gistdroesem.</a:t>
            </a:r>
          </a:p>
          <a:p>
            <a:pPr marL="285750" indent="-285750">
              <a:buFont typeface="Arial" panose="020B0604020202020204" pitchFamily="34" charset="0"/>
              <a:buChar char="•"/>
            </a:pPr>
            <a:r>
              <a:rPr lang="nl-BE" sz="2400" dirty="0" err="1"/>
              <a:t>Batonnage</a:t>
            </a:r>
            <a:r>
              <a:rPr lang="nl-BE" sz="2400" dirty="0"/>
              <a:t>: Omroeren van de gistdroesem.</a:t>
            </a:r>
          </a:p>
          <a:p>
            <a:pPr marL="285750" indent="-285750">
              <a:buFont typeface="Arial" panose="020B0604020202020204" pitchFamily="34" charset="0"/>
              <a:buChar char="•"/>
            </a:pPr>
            <a:r>
              <a:rPr lang="nl-BE" sz="2400" dirty="0"/>
              <a:t>Malo: Omzetting van appelzuur naar melkzuur.</a:t>
            </a:r>
          </a:p>
        </p:txBody>
      </p:sp>
      <p:pic>
        <p:nvPicPr>
          <p:cNvPr id="4" name="Afbeelding 3">
            <a:extLst>
              <a:ext uri="{FF2B5EF4-FFF2-40B4-BE49-F238E27FC236}">
                <a16:creationId xmlns:a16="http://schemas.microsoft.com/office/drawing/2014/main" id="{EEEF2F9E-2CAE-4F25-85A6-B97E164D7373}"/>
              </a:ext>
            </a:extLst>
          </p:cNvPr>
          <p:cNvPicPr>
            <a:picLocks noChangeAspect="1"/>
          </p:cNvPicPr>
          <p:nvPr/>
        </p:nvPicPr>
        <p:blipFill>
          <a:blip r:embed="rId2"/>
          <a:stretch>
            <a:fillRect/>
          </a:stretch>
        </p:blipFill>
        <p:spPr>
          <a:xfrm>
            <a:off x="-30056" y="2687173"/>
            <a:ext cx="6874790" cy="4350979"/>
          </a:xfrm>
          <a:prstGeom prst="rect">
            <a:avLst/>
          </a:prstGeom>
        </p:spPr>
      </p:pic>
      <p:pic>
        <p:nvPicPr>
          <p:cNvPr id="7" name="Afbeelding 6">
            <a:extLst>
              <a:ext uri="{FF2B5EF4-FFF2-40B4-BE49-F238E27FC236}">
                <a16:creationId xmlns:a16="http://schemas.microsoft.com/office/drawing/2014/main" id="{830DB554-9192-450A-BDB5-62ABBF8A4433}"/>
              </a:ext>
            </a:extLst>
          </p:cNvPr>
          <p:cNvPicPr>
            <a:picLocks noChangeAspect="1"/>
          </p:cNvPicPr>
          <p:nvPr/>
        </p:nvPicPr>
        <p:blipFill>
          <a:blip r:embed="rId3"/>
          <a:stretch>
            <a:fillRect/>
          </a:stretch>
        </p:blipFill>
        <p:spPr>
          <a:xfrm>
            <a:off x="67282" y="1627567"/>
            <a:ext cx="8946232" cy="6709674"/>
          </a:xfrm>
          <a:prstGeom prst="rect">
            <a:avLst/>
          </a:prstGeom>
        </p:spPr>
      </p:pic>
      <p:pic>
        <p:nvPicPr>
          <p:cNvPr id="8" name="Afbeelding 7">
            <a:extLst>
              <a:ext uri="{FF2B5EF4-FFF2-40B4-BE49-F238E27FC236}">
                <a16:creationId xmlns:a16="http://schemas.microsoft.com/office/drawing/2014/main" id="{8BF49974-A018-4E48-9C09-78A8BAC9B6A3}"/>
              </a:ext>
            </a:extLst>
          </p:cNvPr>
          <p:cNvPicPr>
            <a:picLocks noChangeAspect="1"/>
          </p:cNvPicPr>
          <p:nvPr/>
        </p:nvPicPr>
        <p:blipFill>
          <a:blip r:embed="rId4"/>
          <a:stretch>
            <a:fillRect/>
          </a:stretch>
        </p:blipFill>
        <p:spPr>
          <a:xfrm>
            <a:off x="0" y="2208171"/>
            <a:ext cx="9013514" cy="4846714"/>
          </a:xfrm>
          <a:prstGeom prst="rect">
            <a:avLst/>
          </a:prstGeom>
        </p:spPr>
      </p:pic>
      <p:sp>
        <p:nvSpPr>
          <p:cNvPr id="5" name="Tekstballon: rechthoek met afgeronde hoeken 4">
            <a:extLst>
              <a:ext uri="{FF2B5EF4-FFF2-40B4-BE49-F238E27FC236}">
                <a16:creationId xmlns:a16="http://schemas.microsoft.com/office/drawing/2014/main" id="{E942F853-08E7-48D9-A5FD-2722BA203E55}"/>
              </a:ext>
            </a:extLst>
          </p:cNvPr>
          <p:cNvSpPr/>
          <p:nvPr/>
        </p:nvSpPr>
        <p:spPr>
          <a:xfrm>
            <a:off x="251520" y="3656231"/>
            <a:ext cx="8640960" cy="3690010"/>
          </a:xfrm>
          <a:prstGeom prst="wedgeRoundRectCallout">
            <a:avLst>
              <a:gd name="adj1" fmla="val 13496"/>
              <a:gd name="adj2" fmla="val -9975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sz="2800" b="0" i="0" dirty="0">
                <a:solidFill>
                  <a:srgbClr val="0C0C0C"/>
                </a:solidFill>
                <a:effectLst/>
                <a:latin typeface="Adobe Caslon Pro" panose="0205050205050A020403"/>
              </a:rPr>
              <a:t>90 hl/ha pour les Vins de table</a:t>
            </a:r>
          </a:p>
          <a:p>
            <a:pPr marL="285750" indent="-285750">
              <a:buFont typeface="Arial" panose="020B0604020202020204" pitchFamily="34" charset="0"/>
              <a:buChar char="•"/>
            </a:pPr>
            <a:r>
              <a:rPr lang="fr-FR" sz="2800" b="0" i="0" dirty="0">
                <a:solidFill>
                  <a:srgbClr val="0C0C0C"/>
                </a:solidFill>
                <a:effectLst/>
                <a:latin typeface="Adobe Caslon Pro" panose="0205050205050A020403"/>
              </a:rPr>
              <a:t>80 hl/ha pour les Vins de pays, les IGP</a:t>
            </a:r>
          </a:p>
          <a:p>
            <a:pPr marL="285750" indent="-285750">
              <a:buFont typeface="Arial" panose="020B0604020202020204" pitchFamily="34" charset="0"/>
              <a:buChar char="•"/>
            </a:pPr>
            <a:r>
              <a:rPr lang="fr-FR" sz="2800" b="0" i="0" dirty="0">
                <a:solidFill>
                  <a:srgbClr val="0C0C0C"/>
                </a:solidFill>
                <a:effectLst/>
                <a:latin typeface="Adobe Caslon Pro" panose="0205050205050A020403"/>
              </a:rPr>
              <a:t>35 et 60 hl/ha pour les AOC.</a:t>
            </a:r>
          </a:p>
          <a:p>
            <a:r>
              <a:rPr lang="fr-FR" sz="2800" b="0" i="0" dirty="0">
                <a:solidFill>
                  <a:srgbClr val="0C0C0C"/>
                </a:solidFill>
                <a:effectLst/>
                <a:latin typeface="Adobe Caslon Pro" panose="0205050205050A020403"/>
              </a:rPr>
              <a:t>Il va de 10 hl/ha à </a:t>
            </a:r>
            <a:r>
              <a:rPr lang="fr-FR" sz="2800" b="0" i="0" dirty="0" err="1">
                <a:solidFill>
                  <a:srgbClr val="0C0C0C"/>
                </a:solidFill>
                <a:effectLst/>
                <a:latin typeface="Adobe Caslon Pro" panose="0205050205050A020403"/>
              </a:rPr>
              <a:t>Yquem</a:t>
            </a:r>
            <a:r>
              <a:rPr lang="fr-FR" sz="2800" b="0" i="0" dirty="0">
                <a:solidFill>
                  <a:srgbClr val="0C0C0C"/>
                </a:solidFill>
                <a:effectLst/>
                <a:latin typeface="Adobe Caslon Pro" panose="0205050205050A020403"/>
              </a:rPr>
              <a:t> (château d’</a:t>
            </a:r>
            <a:r>
              <a:rPr lang="fr-FR" sz="2800" b="0" i="0" dirty="0" err="1">
                <a:solidFill>
                  <a:srgbClr val="0C0C0C"/>
                </a:solidFill>
                <a:effectLst/>
                <a:latin typeface="Adobe Caslon Pro" panose="0205050205050A020403"/>
              </a:rPr>
              <a:t>Yquem</a:t>
            </a:r>
            <a:r>
              <a:rPr lang="fr-FR" sz="2800" b="0" i="0" dirty="0">
                <a:solidFill>
                  <a:srgbClr val="0C0C0C"/>
                </a:solidFill>
                <a:effectLst/>
                <a:latin typeface="Adobe Caslon Pro" panose="0205050205050A020403"/>
              </a:rPr>
              <a:t>, Sauternes) jusqu’aux 120 hl/ha du vignoble languedocien</a:t>
            </a:r>
            <a:endParaRPr lang="nl-BE" sz="2800" dirty="0">
              <a:latin typeface="Adobe Caslon Pro" panose="0205050205050A020403"/>
            </a:endParaRPr>
          </a:p>
        </p:txBody>
      </p:sp>
      <p:pic>
        <p:nvPicPr>
          <p:cNvPr id="9" name="Afbeelding 8">
            <a:extLst>
              <a:ext uri="{FF2B5EF4-FFF2-40B4-BE49-F238E27FC236}">
                <a16:creationId xmlns:a16="http://schemas.microsoft.com/office/drawing/2014/main" id="{CD2E9ECB-00B7-4610-960C-1984B957778D}"/>
              </a:ext>
            </a:extLst>
          </p:cNvPr>
          <p:cNvPicPr>
            <a:picLocks noChangeAspect="1"/>
          </p:cNvPicPr>
          <p:nvPr/>
        </p:nvPicPr>
        <p:blipFill>
          <a:blip r:embed="rId5"/>
          <a:stretch>
            <a:fillRect/>
          </a:stretch>
        </p:blipFill>
        <p:spPr>
          <a:xfrm>
            <a:off x="32100" y="-8858"/>
            <a:ext cx="8946231" cy="7093728"/>
          </a:xfrm>
          <a:prstGeom prst="rect">
            <a:avLst/>
          </a:prstGeom>
        </p:spPr>
      </p:pic>
    </p:spTree>
    <p:extLst>
      <p:ext uri="{BB962C8B-B14F-4D97-AF65-F5344CB8AC3E}">
        <p14:creationId xmlns:p14="http://schemas.microsoft.com/office/powerpoint/2010/main" val="111837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50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8"/>
                                        </p:tgtEl>
                                        <p:attrNameLst>
                                          <p:attrName>style.visibility</p:attrName>
                                        </p:attrNameLst>
                                      </p:cBhvr>
                                      <p:to>
                                        <p:strVal val="hidden"/>
                                      </p:to>
                                    </p:set>
                                  </p:childTnLst>
                                </p:cTn>
                              </p:par>
                              <p:par>
                                <p:cTn id="64" presetID="1" presetClass="entr" presetSubtype="0" fill="hold" nodeType="withEffect">
                                  <p:stCondLst>
                                    <p:cond delay="2500"/>
                                  </p:stCondLst>
                                  <p:childTnLst>
                                    <p:set>
                                      <p:cBhvr>
                                        <p:cTn id="65" dur="1" fill="hold">
                                          <p:stCondLst>
                                            <p:cond delay="0"/>
                                          </p:stCondLst>
                                        </p:cTn>
                                        <p:tgtEl>
                                          <p:spTgt spid="7"/>
                                        </p:tgtEl>
                                        <p:attrNameLst>
                                          <p:attrName>style.visibility</p:attrName>
                                        </p:attrNameLst>
                                      </p:cBhvr>
                                      <p:to>
                                        <p:strVal val="visible"/>
                                      </p:to>
                                    </p:set>
                                  </p:childTnLst>
                                </p:cTn>
                              </p:par>
                              <p:par>
                                <p:cTn id="66" presetID="1" presetClass="entr" presetSubtype="0" fill="hold" nodeType="withEffect">
                                  <p:stCondLst>
                                    <p:cond delay="2500"/>
                                  </p:stCondLst>
                                  <p:childTnLst>
                                    <p:set>
                                      <p:cBhvr>
                                        <p:cTn id="67" dur="1" fill="hold">
                                          <p:stCondLst>
                                            <p:cond delay="0"/>
                                          </p:stCondLst>
                                        </p:cTn>
                                        <p:tgtEl>
                                          <p:spTgt spid="3">
                                            <p:txEl>
                                              <p:pRg st="9" end="9"/>
                                            </p:txEl>
                                          </p:spTgt>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3240360" cy="432048"/>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Begrippen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9" name="Afbeelding 8">
            <a:extLst>
              <a:ext uri="{FF2B5EF4-FFF2-40B4-BE49-F238E27FC236}">
                <a16:creationId xmlns:a16="http://schemas.microsoft.com/office/drawing/2014/main" id="{E476B24C-A848-4A20-ABFC-0BB89818B2F3}"/>
              </a:ext>
            </a:extLst>
          </p:cNvPr>
          <p:cNvPicPr>
            <a:picLocks noChangeAspect="1"/>
          </p:cNvPicPr>
          <p:nvPr/>
        </p:nvPicPr>
        <p:blipFill>
          <a:blip r:embed="rId2"/>
          <a:stretch>
            <a:fillRect/>
          </a:stretch>
        </p:blipFill>
        <p:spPr>
          <a:xfrm>
            <a:off x="2904935" y="2734288"/>
            <a:ext cx="6233518" cy="4123712"/>
          </a:xfrm>
          <a:prstGeom prst="rect">
            <a:avLst/>
          </a:prstGeom>
        </p:spPr>
      </p:pic>
      <p:sp>
        <p:nvSpPr>
          <p:cNvPr id="3" name="Tekstvak 2">
            <a:extLst>
              <a:ext uri="{FF2B5EF4-FFF2-40B4-BE49-F238E27FC236}">
                <a16:creationId xmlns:a16="http://schemas.microsoft.com/office/drawing/2014/main" id="{062B86A0-8C77-4D2C-A2DF-2A74D52C7E6E}"/>
              </a:ext>
            </a:extLst>
          </p:cNvPr>
          <p:cNvSpPr txBox="1"/>
          <p:nvPr/>
        </p:nvSpPr>
        <p:spPr>
          <a:xfrm>
            <a:off x="107504" y="980728"/>
            <a:ext cx="4032448" cy="4893647"/>
          </a:xfrm>
          <a:prstGeom prst="rect">
            <a:avLst/>
          </a:prstGeom>
          <a:noFill/>
        </p:spPr>
        <p:txBody>
          <a:bodyPr wrap="square" rtlCol="0">
            <a:spAutoFit/>
          </a:bodyPr>
          <a:lstStyle/>
          <a:p>
            <a:pPr marL="285750" indent="-285750">
              <a:buFont typeface="Arial" panose="020B0604020202020204" pitchFamily="34" charset="0"/>
              <a:buChar char="•"/>
            </a:pPr>
            <a:r>
              <a:rPr lang="nl-BE" sz="2400" u="sng" dirty="0">
                <a:effectLst>
                  <a:outerShdw blurRad="38100" dist="38100" dir="2700000" algn="tl">
                    <a:srgbClr val="000000">
                      <a:alpha val="43137"/>
                    </a:srgbClr>
                  </a:outerShdw>
                </a:effectLst>
              </a:rPr>
              <a:t>Opvoeding</a:t>
            </a:r>
          </a:p>
          <a:p>
            <a:pPr marL="285750" indent="-285750">
              <a:buFont typeface="Arial" panose="020B0604020202020204" pitchFamily="34" charset="0"/>
              <a:buChar char="•"/>
            </a:pPr>
            <a:endParaRPr lang="nl-BE" sz="2400" dirty="0"/>
          </a:p>
          <a:p>
            <a:pPr marL="800100" lvl="1" indent="-342900">
              <a:buFont typeface="Wingdings" panose="05000000000000000000" pitchFamily="2" charset="2"/>
              <a:buChar char="Ø"/>
            </a:pPr>
            <a:r>
              <a:rPr lang="nl-BE" sz="2400" u="sng" dirty="0" err="1"/>
              <a:t>Reductief</a:t>
            </a:r>
            <a:r>
              <a:rPr lang="nl-BE" sz="2400" dirty="0"/>
              <a:t>: opvoeding van de wijn met (zeer) weinig zuurstof. </a:t>
            </a:r>
          </a:p>
          <a:p>
            <a:pPr lvl="1"/>
            <a:r>
              <a:rPr lang="nl-BE" sz="2400" dirty="0"/>
              <a:t>     Bv. op inox</a:t>
            </a:r>
          </a:p>
          <a:p>
            <a:pPr marL="800100" lvl="1" indent="-342900">
              <a:buFont typeface="Wingdings" panose="05000000000000000000" pitchFamily="2" charset="2"/>
              <a:buChar char="Ø"/>
            </a:pPr>
            <a:endParaRPr lang="nl-BE" sz="2400" dirty="0"/>
          </a:p>
          <a:p>
            <a:pPr marL="800100" lvl="1" indent="-342900">
              <a:buFont typeface="Wingdings" panose="05000000000000000000" pitchFamily="2" charset="2"/>
              <a:buChar char="Ø"/>
            </a:pPr>
            <a:endParaRPr lang="nl-BE" sz="2400" dirty="0"/>
          </a:p>
          <a:p>
            <a:pPr marL="800100" lvl="1" indent="-342900">
              <a:buFont typeface="Wingdings" panose="05000000000000000000" pitchFamily="2" charset="2"/>
              <a:buChar char="Ø"/>
            </a:pPr>
            <a:r>
              <a:rPr lang="nl-BE" sz="2400" u="sng" dirty="0"/>
              <a:t>Oxidatief</a:t>
            </a:r>
            <a:r>
              <a:rPr lang="nl-BE" sz="2400" dirty="0"/>
              <a:t>: opvoeding onder invloed van zuurstof. Bv. op houten vaten of beton bv. Concrete </a:t>
            </a:r>
            <a:r>
              <a:rPr lang="nl-BE" sz="2400" dirty="0" err="1"/>
              <a:t>eggs</a:t>
            </a:r>
            <a:r>
              <a:rPr lang="nl-BE" sz="2400" dirty="0"/>
              <a:t> </a:t>
            </a:r>
          </a:p>
        </p:txBody>
      </p:sp>
    </p:spTree>
    <p:extLst>
      <p:ext uri="{BB962C8B-B14F-4D97-AF65-F5344CB8AC3E}">
        <p14:creationId xmlns:p14="http://schemas.microsoft.com/office/powerpoint/2010/main" val="50185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3240360" cy="432048"/>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Begrippen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3" name="Tekstvak 2">
            <a:extLst>
              <a:ext uri="{FF2B5EF4-FFF2-40B4-BE49-F238E27FC236}">
                <a16:creationId xmlns:a16="http://schemas.microsoft.com/office/drawing/2014/main" id="{062B86A0-8C77-4D2C-A2DF-2A74D52C7E6E}"/>
              </a:ext>
            </a:extLst>
          </p:cNvPr>
          <p:cNvSpPr txBox="1"/>
          <p:nvPr/>
        </p:nvSpPr>
        <p:spPr>
          <a:xfrm>
            <a:off x="107504" y="851568"/>
            <a:ext cx="8280920" cy="2308324"/>
          </a:xfrm>
          <a:prstGeom prst="rect">
            <a:avLst/>
          </a:prstGeom>
          <a:noFill/>
        </p:spPr>
        <p:txBody>
          <a:bodyPr wrap="square" rtlCol="0">
            <a:spAutoFit/>
          </a:bodyPr>
          <a:lstStyle/>
          <a:p>
            <a:pPr marL="285750" indent="-285750">
              <a:buFont typeface="Arial" panose="020B0604020202020204" pitchFamily="34" charset="0"/>
              <a:buChar char="•"/>
            </a:pPr>
            <a:r>
              <a:rPr lang="nl-BE" sz="2400" u="sng" dirty="0">
                <a:effectLst>
                  <a:outerShdw blurRad="38100" dist="38100" dir="2700000" algn="tl">
                    <a:srgbClr val="000000">
                      <a:alpha val="43137"/>
                    </a:srgbClr>
                  </a:outerShdw>
                </a:effectLst>
              </a:rPr>
              <a:t>Opvoeding</a:t>
            </a:r>
          </a:p>
          <a:p>
            <a:pPr marL="285750" indent="-285750">
              <a:buFont typeface="Arial" panose="020B0604020202020204" pitchFamily="34" charset="0"/>
              <a:buChar char="•"/>
            </a:pPr>
            <a:endParaRPr lang="nl-BE" sz="2400" dirty="0"/>
          </a:p>
          <a:p>
            <a:pPr marL="800100" lvl="1" indent="-342900">
              <a:buFont typeface="Wingdings" panose="05000000000000000000" pitchFamily="2" charset="2"/>
              <a:buChar char="Ø"/>
            </a:pPr>
            <a:r>
              <a:rPr lang="nl-BE" sz="2400" dirty="0" err="1"/>
              <a:t>Reductief</a:t>
            </a:r>
            <a:r>
              <a:rPr lang="nl-BE" sz="2400" dirty="0"/>
              <a:t> of oxidatief kan ook op de fles verder gezet worden door de keuze van de stop. In principe wordt de flesrijping als </a:t>
            </a:r>
            <a:r>
              <a:rPr lang="nl-BE" sz="2400" dirty="0" err="1"/>
              <a:t>reductief</a:t>
            </a:r>
            <a:r>
              <a:rPr lang="nl-BE" sz="2400" dirty="0"/>
              <a:t> beschouwd, maar men kan spelen met </a:t>
            </a:r>
            <a:r>
              <a:rPr lang="nl-BE" sz="2400" u="sng" dirty="0">
                <a:solidFill>
                  <a:srgbClr val="FF0000"/>
                </a:solidFill>
                <a:effectLst>
                  <a:outerShdw blurRad="38100" dist="38100" dir="2700000" algn="tl">
                    <a:srgbClr val="000000">
                      <a:alpha val="43137"/>
                    </a:srgbClr>
                  </a:outerShdw>
                </a:effectLst>
              </a:rPr>
              <a:t>OTR</a:t>
            </a:r>
            <a:r>
              <a:rPr lang="nl-BE" sz="2400" dirty="0"/>
              <a:t> van de stop. (</a:t>
            </a:r>
            <a:r>
              <a:rPr lang="nl-BE" b="1" i="1" dirty="0" err="1">
                <a:solidFill>
                  <a:srgbClr val="FF0000"/>
                </a:solidFill>
              </a:rPr>
              <a:t>O</a:t>
            </a:r>
            <a:r>
              <a:rPr lang="nl-BE" i="1" dirty="0" err="1"/>
              <a:t>xygen</a:t>
            </a:r>
            <a:r>
              <a:rPr lang="nl-BE" i="1" dirty="0"/>
              <a:t> </a:t>
            </a:r>
            <a:r>
              <a:rPr lang="nl-BE" b="1" i="1" dirty="0">
                <a:solidFill>
                  <a:srgbClr val="FF0000"/>
                </a:solidFill>
              </a:rPr>
              <a:t>T</a:t>
            </a:r>
            <a:r>
              <a:rPr lang="nl-BE" i="1" dirty="0"/>
              <a:t>ransmission </a:t>
            </a:r>
            <a:r>
              <a:rPr lang="nl-BE" b="1" i="1" dirty="0" err="1">
                <a:solidFill>
                  <a:srgbClr val="FF0000"/>
                </a:solidFill>
              </a:rPr>
              <a:t>R</a:t>
            </a:r>
            <a:r>
              <a:rPr lang="nl-BE" i="1" dirty="0" err="1"/>
              <a:t>ate</a:t>
            </a:r>
            <a:r>
              <a:rPr lang="nl-BE" dirty="0"/>
              <a:t>)</a:t>
            </a:r>
            <a:endParaRPr lang="nl-BE" sz="2400" dirty="0"/>
          </a:p>
        </p:txBody>
      </p:sp>
      <p:pic>
        <p:nvPicPr>
          <p:cNvPr id="4" name="Afbeelding 3">
            <a:extLst>
              <a:ext uri="{FF2B5EF4-FFF2-40B4-BE49-F238E27FC236}">
                <a16:creationId xmlns:a16="http://schemas.microsoft.com/office/drawing/2014/main" id="{49855E73-0108-4517-A6A5-38BD4AE560FF}"/>
              </a:ext>
            </a:extLst>
          </p:cNvPr>
          <p:cNvPicPr>
            <a:picLocks noChangeAspect="1"/>
          </p:cNvPicPr>
          <p:nvPr/>
        </p:nvPicPr>
        <p:blipFill>
          <a:blip r:embed="rId2"/>
          <a:stretch>
            <a:fillRect/>
          </a:stretch>
        </p:blipFill>
        <p:spPr>
          <a:xfrm>
            <a:off x="-37554" y="3284984"/>
            <a:ext cx="9144000" cy="2896998"/>
          </a:xfrm>
          <a:prstGeom prst="rect">
            <a:avLst/>
          </a:prstGeom>
        </p:spPr>
      </p:pic>
      <p:sp>
        <p:nvSpPr>
          <p:cNvPr id="5" name="Tekstvak 4">
            <a:extLst>
              <a:ext uri="{FF2B5EF4-FFF2-40B4-BE49-F238E27FC236}">
                <a16:creationId xmlns:a16="http://schemas.microsoft.com/office/drawing/2014/main" id="{96132EC0-32B8-45B2-8211-586A1AE8D9F3}"/>
              </a:ext>
            </a:extLst>
          </p:cNvPr>
          <p:cNvSpPr txBox="1"/>
          <p:nvPr/>
        </p:nvSpPr>
        <p:spPr>
          <a:xfrm>
            <a:off x="1981019" y="3284984"/>
            <a:ext cx="5112568" cy="369332"/>
          </a:xfrm>
          <a:prstGeom prst="rect">
            <a:avLst/>
          </a:prstGeom>
          <a:solidFill>
            <a:schemeClr val="bg1"/>
          </a:solidFill>
        </p:spPr>
        <p:txBody>
          <a:bodyPr wrap="square" rtlCol="0">
            <a:spAutoFit/>
          </a:bodyPr>
          <a:lstStyle/>
          <a:p>
            <a:r>
              <a:rPr lang="nl-BE" dirty="0"/>
              <a:t>28 maand lagering in dezelfde omstandigheden</a:t>
            </a:r>
          </a:p>
        </p:txBody>
      </p:sp>
      <p:pic>
        <p:nvPicPr>
          <p:cNvPr id="8" name="Afbeelding 7">
            <a:extLst>
              <a:ext uri="{FF2B5EF4-FFF2-40B4-BE49-F238E27FC236}">
                <a16:creationId xmlns:a16="http://schemas.microsoft.com/office/drawing/2014/main" id="{B513D6F9-871E-4487-80C4-1D597B558D5C}"/>
              </a:ext>
            </a:extLst>
          </p:cNvPr>
          <p:cNvPicPr>
            <a:picLocks noChangeAspect="1"/>
          </p:cNvPicPr>
          <p:nvPr/>
        </p:nvPicPr>
        <p:blipFill>
          <a:blip r:embed="rId3"/>
          <a:stretch>
            <a:fillRect/>
          </a:stretch>
        </p:blipFill>
        <p:spPr>
          <a:xfrm>
            <a:off x="-13466" y="924227"/>
            <a:ext cx="9170932" cy="5933773"/>
          </a:xfrm>
          <a:prstGeom prst="rect">
            <a:avLst/>
          </a:prstGeom>
        </p:spPr>
      </p:pic>
    </p:spTree>
    <p:extLst>
      <p:ext uri="{BB962C8B-B14F-4D97-AF65-F5344CB8AC3E}">
        <p14:creationId xmlns:p14="http://schemas.microsoft.com/office/powerpoint/2010/main" val="256342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8FEFA41-C1D7-4C8D-83AE-497B29818DE2}"/>
              </a:ext>
            </a:extLst>
          </p:cNvPr>
          <p:cNvPicPr>
            <a:picLocks noChangeAspect="1"/>
          </p:cNvPicPr>
          <p:nvPr/>
        </p:nvPicPr>
        <p:blipFill>
          <a:blip r:embed="rId2"/>
          <a:stretch>
            <a:fillRect/>
          </a:stretch>
        </p:blipFill>
        <p:spPr>
          <a:xfrm>
            <a:off x="-50002" y="755280"/>
            <a:ext cx="9172044" cy="6114696"/>
          </a:xfrm>
          <a:prstGeom prst="rect">
            <a:avLst/>
          </a:prstGeom>
        </p:spPr>
      </p:pic>
      <p:sp>
        <p:nvSpPr>
          <p:cNvPr id="7" name="Titel 1"/>
          <p:cNvSpPr txBox="1">
            <a:spLocks/>
          </p:cNvSpPr>
          <p:nvPr/>
        </p:nvSpPr>
        <p:spPr>
          <a:xfrm>
            <a:off x="2195736" y="3822988"/>
            <a:ext cx="4968552" cy="3046988"/>
          </a:xfrm>
          <a:prstGeom prst="rect">
            <a:avLst/>
          </a:prstGeom>
        </p:spPr>
        <p:txBody>
          <a:bodyPr vert="horz" wrap="square" lIns="91440" tIns="45720" rIns="91440" bIns="45720" rtlCol="0" anchor="t">
            <a:sp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NL" sz="9600" dirty="0">
                <a:solidFill>
                  <a:schemeClr val="tx1"/>
                </a:solidFill>
                <a:effectLst/>
                <a:latin typeface="Baskerville Old Face" panose="02020602080505020303" pitchFamily="18" charset="0"/>
              </a:rPr>
              <a:t>Eindelijk, </a:t>
            </a:r>
          </a:p>
          <a:p>
            <a:pPr algn="l">
              <a:lnSpc>
                <a:spcPct val="100000"/>
              </a:lnSpc>
            </a:pPr>
            <a:r>
              <a:rPr lang="nl-NL" sz="9600" dirty="0">
                <a:solidFill>
                  <a:schemeClr val="tx1"/>
                </a:solidFill>
                <a:effectLst/>
                <a:latin typeface="Baskerville Old Face" panose="02020602080505020303" pitchFamily="18" charset="0"/>
              </a:rPr>
              <a:t>proeven  </a:t>
            </a:r>
            <a:endParaRPr lang="nl-BE" sz="9600" dirty="0">
              <a:solidFill>
                <a:schemeClr val="tx1"/>
              </a:solidFill>
              <a:effectLst/>
              <a:latin typeface="Baskerville Old Face" panose="02020602080505020303" pitchFamily="18" charset="0"/>
            </a:endParaRPr>
          </a:p>
        </p:txBody>
      </p:sp>
      <p:sp>
        <p:nvSpPr>
          <p:cNvPr id="4" name="Titel 1">
            <a:extLst>
              <a:ext uri="{FF2B5EF4-FFF2-40B4-BE49-F238E27FC236}">
                <a16:creationId xmlns:a16="http://schemas.microsoft.com/office/drawing/2014/main" id="{51E8A45D-9243-426F-98CE-50A958ED8E26}"/>
              </a:ext>
            </a:extLst>
          </p:cNvPr>
          <p:cNvSpPr txBox="1">
            <a:spLocks/>
          </p:cNvSpPr>
          <p:nvPr/>
        </p:nvSpPr>
        <p:spPr>
          <a:xfrm>
            <a:off x="2179982" y="3822988"/>
            <a:ext cx="4968552" cy="3046988"/>
          </a:xfrm>
          <a:prstGeom prst="rect">
            <a:avLst/>
          </a:prstGeom>
        </p:spPr>
        <p:txBody>
          <a:bodyPr vert="horz" wrap="square" lIns="91440" tIns="45720" rIns="91440" bIns="45720" rtlCol="0" anchor="t">
            <a:sp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NL" sz="9600" dirty="0">
                <a:solidFill>
                  <a:schemeClr val="bg1">
                    <a:lumMod val="85000"/>
                  </a:schemeClr>
                </a:solidFill>
                <a:effectLst/>
                <a:latin typeface="Baskerville Old Face" panose="02020602080505020303" pitchFamily="18" charset="0"/>
              </a:rPr>
              <a:t>Eindelijk, </a:t>
            </a:r>
          </a:p>
          <a:p>
            <a:pPr algn="l">
              <a:lnSpc>
                <a:spcPct val="100000"/>
              </a:lnSpc>
            </a:pPr>
            <a:r>
              <a:rPr lang="nl-NL" sz="9600" dirty="0">
                <a:solidFill>
                  <a:schemeClr val="bg1">
                    <a:lumMod val="85000"/>
                  </a:schemeClr>
                </a:solidFill>
                <a:effectLst/>
                <a:latin typeface="Baskerville Old Face" panose="02020602080505020303" pitchFamily="18" charset="0"/>
              </a:rPr>
              <a:t>proeven  </a:t>
            </a:r>
            <a:endParaRPr lang="nl-BE" sz="9600" dirty="0">
              <a:solidFill>
                <a:schemeClr val="bg1">
                  <a:lumMod val="85000"/>
                </a:schemeClr>
              </a:solidFill>
              <a:effectLst/>
              <a:latin typeface="Baskerville Old Face" panose="02020602080505020303" pitchFamily="18" charset="0"/>
            </a:endParaRPr>
          </a:p>
        </p:txBody>
      </p:sp>
    </p:spTree>
    <p:extLst>
      <p:ext uri="{BB962C8B-B14F-4D97-AF65-F5344CB8AC3E}">
        <p14:creationId xmlns:p14="http://schemas.microsoft.com/office/powerpoint/2010/main" val="221967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188640"/>
            <a:ext cx="8208912" cy="683558"/>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1;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5" name="Afbeelding 4">
            <a:extLst>
              <a:ext uri="{FF2B5EF4-FFF2-40B4-BE49-F238E27FC236}">
                <a16:creationId xmlns:a16="http://schemas.microsoft.com/office/drawing/2014/main" id="{3529AEEF-420B-4625-A0C2-2635EF1F8FD0}"/>
              </a:ext>
            </a:extLst>
          </p:cNvPr>
          <p:cNvPicPr>
            <a:picLocks noChangeAspect="1"/>
          </p:cNvPicPr>
          <p:nvPr/>
        </p:nvPicPr>
        <p:blipFill>
          <a:blip r:embed="rId2"/>
          <a:stretch>
            <a:fillRect/>
          </a:stretch>
        </p:blipFill>
        <p:spPr>
          <a:xfrm>
            <a:off x="39926" y="1870669"/>
            <a:ext cx="8954293" cy="2995198"/>
          </a:xfrm>
          <a:prstGeom prst="rect">
            <a:avLst/>
          </a:prstGeom>
        </p:spPr>
      </p:pic>
      <p:pic>
        <p:nvPicPr>
          <p:cNvPr id="8" name="Afbeelding 7">
            <a:extLst>
              <a:ext uri="{FF2B5EF4-FFF2-40B4-BE49-F238E27FC236}">
                <a16:creationId xmlns:a16="http://schemas.microsoft.com/office/drawing/2014/main" id="{B3E55F19-A323-4C93-9856-DDBF27FD7518}"/>
              </a:ext>
            </a:extLst>
          </p:cNvPr>
          <p:cNvPicPr>
            <a:picLocks noChangeAspect="1"/>
          </p:cNvPicPr>
          <p:nvPr/>
        </p:nvPicPr>
        <p:blipFill>
          <a:blip r:embed="rId3"/>
          <a:stretch>
            <a:fillRect/>
          </a:stretch>
        </p:blipFill>
        <p:spPr>
          <a:xfrm>
            <a:off x="-40817" y="1136422"/>
            <a:ext cx="9091524" cy="5588510"/>
          </a:xfrm>
          <a:prstGeom prst="rect">
            <a:avLst/>
          </a:prstGeom>
        </p:spPr>
      </p:pic>
      <p:sp>
        <p:nvSpPr>
          <p:cNvPr id="11" name="Titel 1">
            <a:extLst>
              <a:ext uri="{FF2B5EF4-FFF2-40B4-BE49-F238E27FC236}">
                <a16:creationId xmlns:a16="http://schemas.microsoft.com/office/drawing/2014/main" id="{3067893B-2687-42D3-AEF7-C1CB940E63EF}"/>
              </a:ext>
            </a:extLst>
          </p:cNvPr>
          <p:cNvSpPr txBox="1">
            <a:spLocks/>
          </p:cNvSpPr>
          <p:nvPr/>
        </p:nvSpPr>
        <p:spPr>
          <a:xfrm>
            <a:off x="323528" y="764704"/>
            <a:ext cx="7776864" cy="467534"/>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Azulejo</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Albariño</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2019</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dirty="0">
                <a:solidFill>
                  <a:schemeClr val="tx1"/>
                </a:solidFill>
                <a:effectLst/>
                <a:latin typeface="Adobe Caslon Pro" panose="0205050205050A020403" pitchFamily="18" charset="0"/>
              </a:rPr>
            </a:b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7" name="Afbeelding 6">
            <a:extLst>
              <a:ext uri="{FF2B5EF4-FFF2-40B4-BE49-F238E27FC236}">
                <a16:creationId xmlns:a16="http://schemas.microsoft.com/office/drawing/2014/main" id="{9A3A7E5A-9896-4298-9E78-77E9EA3C8A2D}"/>
              </a:ext>
            </a:extLst>
          </p:cNvPr>
          <p:cNvPicPr>
            <a:picLocks noChangeAspect="1"/>
          </p:cNvPicPr>
          <p:nvPr/>
        </p:nvPicPr>
        <p:blipFill>
          <a:blip r:embed="rId4"/>
          <a:stretch>
            <a:fillRect/>
          </a:stretch>
        </p:blipFill>
        <p:spPr>
          <a:xfrm>
            <a:off x="-27345" y="692696"/>
            <a:ext cx="9103801" cy="6032236"/>
          </a:xfrm>
          <a:prstGeom prst="rect">
            <a:avLst/>
          </a:prstGeom>
        </p:spPr>
      </p:pic>
      <p:pic>
        <p:nvPicPr>
          <p:cNvPr id="6" name="Afbeelding 5">
            <a:extLst>
              <a:ext uri="{FF2B5EF4-FFF2-40B4-BE49-F238E27FC236}">
                <a16:creationId xmlns:a16="http://schemas.microsoft.com/office/drawing/2014/main" id="{A4158194-A240-4797-9C26-F0872D62A562}"/>
              </a:ext>
            </a:extLst>
          </p:cNvPr>
          <p:cNvPicPr>
            <a:picLocks noChangeAspect="1"/>
          </p:cNvPicPr>
          <p:nvPr/>
        </p:nvPicPr>
        <p:blipFill>
          <a:blip r:embed="rId5"/>
          <a:stretch>
            <a:fillRect/>
          </a:stretch>
        </p:blipFill>
        <p:spPr>
          <a:xfrm>
            <a:off x="-35413" y="0"/>
            <a:ext cx="9139487" cy="6858000"/>
          </a:xfrm>
          <a:prstGeom prst="rect">
            <a:avLst/>
          </a:prstGeom>
        </p:spPr>
      </p:pic>
    </p:spTree>
    <p:extLst>
      <p:ext uri="{BB962C8B-B14F-4D97-AF65-F5344CB8AC3E}">
        <p14:creationId xmlns:p14="http://schemas.microsoft.com/office/powerpoint/2010/main" val="229776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9036496" cy="504056"/>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2</a:t>
            </a:r>
            <a:endParaRPr lang="nl-BE" sz="2400" dirty="0">
              <a:effectLst/>
              <a:latin typeface="Adobe Caslon Pro" panose="0205050205050A020403" pitchFamily="18" charset="0"/>
            </a:endParaRPr>
          </a:p>
        </p:txBody>
      </p:sp>
      <p:pic>
        <p:nvPicPr>
          <p:cNvPr id="4" name="Afbeelding 3">
            <a:extLst>
              <a:ext uri="{FF2B5EF4-FFF2-40B4-BE49-F238E27FC236}">
                <a16:creationId xmlns:a16="http://schemas.microsoft.com/office/drawing/2014/main" id="{959F4ED9-8BD3-48BA-9206-B8CE549A46BF}"/>
              </a:ext>
            </a:extLst>
          </p:cNvPr>
          <p:cNvPicPr>
            <a:picLocks noChangeAspect="1"/>
          </p:cNvPicPr>
          <p:nvPr/>
        </p:nvPicPr>
        <p:blipFill>
          <a:blip r:embed="rId2"/>
          <a:stretch>
            <a:fillRect/>
          </a:stretch>
        </p:blipFill>
        <p:spPr>
          <a:xfrm>
            <a:off x="6441807" y="1268760"/>
            <a:ext cx="2702193" cy="5445224"/>
          </a:xfrm>
          <a:prstGeom prst="rect">
            <a:avLst/>
          </a:prstGeom>
        </p:spPr>
      </p:pic>
      <p:sp>
        <p:nvSpPr>
          <p:cNvPr id="3" name="Tekstvak 2">
            <a:extLst>
              <a:ext uri="{FF2B5EF4-FFF2-40B4-BE49-F238E27FC236}">
                <a16:creationId xmlns:a16="http://schemas.microsoft.com/office/drawing/2014/main" id="{B6E411E4-DB81-4EF2-9127-2F09E5F248D4}"/>
              </a:ext>
            </a:extLst>
          </p:cNvPr>
          <p:cNvSpPr txBox="1"/>
          <p:nvPr/>
        </p:nvSpPr>
        <p:spPr>
          <a:xfrm>
            <a:off x="253922" y="2389198"/>
            <a:ext cx="4896544" cy="4185761"/>
          </a:xfrm>
          <a:prstGeom prst="rect">
            <a:avLst/>
          </a:prstGeom>
          <a:noFill/>
        </p:spPr>
        <p:txBody>
          <a:bodyPr wrap="square" rtlCol="0">
            <a:spAutoFit/>
          </a:bodyPr>
          <a:lstStyle/>
          <a:p>
            <a:r>
              <a:rPr kumimoji="0" lang="nl-NL" sz="2400" b="0" i="0" u="none" strike="noStrike" kern="1200" cap="none" spc="0" normalizeH="0" baseline="0" noProof="0" dirty="0">
                <a:ln>
                  <a:noFill/>
                </a:ln>
                <a:solidFill>
                  <a:prstClr val="black"/>
                </a:solidFill>
                <a:effectLst>
                  <a:outerShdw blurRad="63500" dist="38100" dir="5400000" algn="t" rotWithShape="0">
                    <a:prstClr val="black">
                      <a:alpha val="25000"/>
                    </a:prstClr>
                  </a:outerShdw>
                </a:effectLst>
                <a:uLnTx/>
                <a:uFillTx/>
                <a:latin typeface="Adobe Caslon Pro" panose="0205050205050A020403" pitchFamily="18" charset="0"/>
                <a:ea typeface="+mj-ea"/>
                <a:cs typeface="+mj-cs"/>
              </a:rPr>
              <a:t>Kruising van riesling met </a:t>
            </a:r>
            <a:br>
              <a:rPr kumimoji="0" lang="nl-NL" sz="2400" b="0" i="0" u="none" strike="noStrike" kern="1200" cap="none" spc="0" normalizeH="0" baseline="0" noProof="0" dirty="0">
                <a:ln>
                  <a:noFill/>
                </a:ln>
                <a:solidFill>
                  <a:prstClr val="black"/>
                </a:solidFill>
                <a:effectLst>
                  <a:outerShdw blurRad="63500" dist="38100" dir="5400000" algn="t" rotWithShape="0">
                    <a:prstClr val="black">
                      <a:alpha val="25000"/>
                    </a:prstClr>
                  </a:outerShdw>
                </a:effectLst>
                <a:uLnTx/>
                <a:uFillTx/>
                <a:latin typeface="Adobe Caslon Pro" panose="0205050205050A020403" pitchFamily="18" charset="0"/>
                <a:ea typeface="+mj-ea"/>
                <a:cs typeface="+mj-cs"/>
              </a:rPr>
            </a:br>
            <a:r>
              <a:rPr kumimoji="0" lang="nl-NL" sz="2400" b="0" i="0" u="none" strike="noStrike" kern="1200" cap="none" spc="0" normalizeH="0" baseline="0" noProof="0" dirty="0" err="1">
                <a:ln>
                  <a:noFill/>
                </a:ln>
                <a:solidFill>
                  <a:prstClr val="black"/>
                </a:solidFill>
                <a:effectLst>
                  <a:outerShdw blurRad="63500" dist="38100" dir="5400000" algn="t" rotWithShape="0">
                    <a:prstClr val="black">
                      <a:alpha val="25000"/>
                    </a:prstClr>
                  </a:outerShdw>
                </a:effectLst>
                <a:uLnTx/>
                <a:uFillTx/>
                <a:latin typeface="Adobe Caslon Pro" panose="0205050205050A020403" pitchFamily="18" charset="0"/>
                <a:ea typeface="+mj-ea"/>
                <a:cs typeface="+mj-cs"/>
              </a:rPr>
              <a:t>seyve-villard</a:t>
            </a:r>
            <a:r>
              <a:rPr kumimoji="0" lang="nl-NL" sz="2400" b="0" i="0" u="none" strike="noStrike" kern="1200" cap="none" spc="0" normalizeH="0" baseline="0" noProof="0" dirty="0">
                <a:ln>
                  <a:noFill/>
                </a:ln>
                <a:solidFill>
                  <a:prstClr val="black"/>
                </a:solidFill>
                <a:effectLst>
                  <a:outerShdw blurRad="63500" dist="38100" dir="5400000" algn="t" rotWithShape="0">
                    <a:prstClr val="black">
                      <a:alpha val="25000"/>
                    </a:prstClr>
                  </a:outerShdw>
                </a:effectLst>
                <a:uLnTx/>
                <a:uFillTx/>
                <a:latin typeface="Adobe Caslon Pro" panose="0205050205050A020403" pitchFamily="18" charset="0"/>
                <a:ea typeface="+mj-ea"/>
                <a:cs typeface="+mj-cs"/>
              </a:rPr>
              <a:t>, </a:t>
            </a:r>
            <a:r>
              <a:rPr kumimoji="0" lang="nl-NL" sz="2400" b="0" i="0" u="none" strike="noStrike" kern="1200" cap="none" spc="0" normalizeH="0" baseline="0" noProof="0" dirty="0" err="1">
                <a:ln>
                  <a:noFill/>
                </a:ln>
                <a:solidFill>
                  <a:prstClr val="black"/>
                </a:solidFill>
                <a:effectLst>
                  <a:outerShdw blurRad="63500" dist="38100" dir="5400000" algn="t" rotWithShape="0">
                    <a:prstClr val="black">
                      <a:alpha val="25000"/>
                    </a:prstClr>
                  </a:outerShdw>
                </a:effectLst>
                <a:uLnTx/>
                <a:uFillTx/>
                <a:latin typeface="Adobe Caslon Pro" panose="0205050205050A020403" pitchFamily="18" charset="0"/>
                <a:ea typeface="+mj-ea"/>
                <a:cs typeface="+mj-cs"/>
              </a:rPr>
              <a:t>ruländer</a:t>
            </a:r>
            <a:r>
              <a:rPr kumimoji="0" lang="nl-NL" sz="2400" b="0" i="0" u="none" strike="noStrike" kern="1200" cap="none" spc="0" normalizeH="0" baseline="0" noProof="0" dirty="0">
                <a:ln>
                  <a:noFill/>
                </a:ln>
                <a:solidFill>
                  <a:prstClr val="black"/>
                </a:solidFill>
                <a:effectLst>
                  <a:outerShdw blurRad="63500" dist="38100" dir="5400000" algn="t" rotWithShape="0">
                    <a:prstClr val="black">
                      <a:alpha val="25000"/>
                    </a:prstClr>
                  </a:outerShdw>
                </a:effectLst>
                <a:uLnTx/>
                <a:uFillTx/>
                <a:latin typeface="Adobe Caslon Pro" panose="0205050205050A020403" pitchFamily="18" charset="0"/>
                <a:ea typeface="+mj-ea"/>
                <a:cs typeface="+mj-cs"/>
              </a:rPr>
              <a:t> en </a:t>
            </a:r>
            <a:r>
              <a:rPr kumimoji="0" lang="nl-NL" sz="2400" b="0" i="0" u="none" strike="noStrike" kern="1200" cap="none" spc="0" normalizeH="0" baseline="0" noProof="0" dirty="0" err="1">
                <a:ln>
                  <a:noFill/>
                </a:ln>
                <a:solidFill>
                  <a:prstClr val="black"/>
                </a:solidFill>
                <a:effectLst>
                  <a:outerShdw blurRad="63500" dist="38100" dir="5400000" algn="t" rotWithShape="0">
                    <a:prstClr val="black">
                      <a:alpha val="25000"/>
                    </a:prstClr>
                  </a:outerShdw>
                </a:effectLst>
                <a:uLnTx/>
                <a:uFillTx/>
                <a:latin typeface="Adobe Caslon Pro" panose="0205050205050A020403" pitchFamily="18" charset="0"/>
                <a:ea typeface="+mj-ea"/>
                <a:cs typeface="+mj-cs"/>
              </a:rPr>
              <a:t>gutedel</a:t>
            </a:r>
            <a:r>
              <a:rPr kumimoji="0" lang="nl-NL" sz="2400" b="0" i="0" u="none" strike="noStrike" kern="1200" cap="none" spc="0" normalizeH="0" baseline="0" noProof="0" dirty="0">
                <a:ln>
                  <a:noFill/>
                </a:ln>
                <a:solidFill>
                  <a:prstClr val="black"/>
                </a:solidFill>
                <a:effectLst>
                  <a:outerShdw blurRad="63500" dist="38100" dir="5400000" algn="t" rotWithShape="0">
                    <a:prstClr val="black">
                      <a:alpha val="25000"/>
                    </a:prstClr>
                  </a:outerShdw>
                </a:effectLst>
                <a:uLnTx/>
                <a:uFillTx/>
                <a:latin typeface="Adobe Caslon Pro" panose="0205050205050A020403" pitchFamily="18" charset="0"/>
                <a:ea typeface="+mj-ea"/>
                <a:cs typeface="+mj-cs"/>
              </a:rPr>
              <a:t>.</a:t>
            </a:r>
            <a:br>
              <a:rPr kumimoji="0" lang="nl-BE" sz="2800" b="1" i="0" u="none" strike="noStrike" kern="1200" cap="none" spc="0" normalizeH="0" baseline="0" noProof="0" dirty="0">
                <a:ln>
                  <a:noFill/>
                </a:ln>
                <a:solidFill>
                  <a:prstClr val="black"/>
                </a:solidFill>
                <a:effectLst>
                  <a:outerShdw blurRad="63500" dist="38100" dir="5400000" algn="t" rotWithShape="0">
                    <a:prstClr val="black">
                      <a:alpha val="25000"/>
                    </a:prstClr>
                  </a:outerShdw>
                </a:effectLst>
                <a:uLnTx/>
                <a:uFillTx/>
                <a:latin typeface="Adobe Caslon Pro" panose="0205050205050A020403" pitchFamily="18" charset="0"/>
                <a:ea typeface="+mj-ea"/>
                <a:cs typeface="+mj-cs"/>
              </a:rPr>
            </a:br>
            <a:br>
              <a:rPr kumimoji="0" lang="nl-BE" sz="2800" b="1" i="0" u="none" strike="noStrike" kern="1200" cap="none" spc="0" normalizeH="0" baseline="0" noProof="0" dirty="0">
                <a:ln>
                  <a:noFill/>
                </a:ln>
                <a:solidFill>
                  <a:prstClr val="black"/>
                </a:solidFill>
                <a:effectLst>
                  <a:outerShdw blurRad="63500" dist="38100" dir="5400000" algn="t" rotWithShape="0">
                    <a:prstClr val="black">
                      <a:alpha val="25000"/>
                    </a:prstClr>
                  </a:outerShdw>
                </a:effectLst>
                <a:uLnTx/>
                <a:uFillTx/>
                <a:latin typeface="Adobe Caslon Pro" panose="0205050205050A020403" pitchFamily="18" charset="0"/>
                <a:ea typeface="+mj-ea"/>
                <a:cs typeface="+mj-cs"/>
              </a:rPr>
            </a:br>
            <a:r>
              <a:rPr kumimoji="0" lang="nl-BE" sz="2800" i="0" u="none" strike="noStrike" kern="1200" cap="none" spc="0" normalizeH="0" baseline="0" noProof="0" dirty="0">
                <a:ln>
                  <a:noFill/>
                </a:ln>
                <a:solidFill>
                  <a:prstClr val="black"/>
                </a:solidFill>
                <a:uLnTx/>
                <a:uFillTx/>
                <a:latin typeface="Adobe Caslon Pro" panose="0205050205050A020403" pitchFamily="18" charset="0"/>
                <a:ea typeface="+mj-ea"/>
                <a:cs typeface="+mj-cs"/>
              </a:rPr>
              <a:t>Vergist</a:t>
            </a:r>
            <a:r>
              <a:rPr kumimoji="0" lang="nl-NL" sz="2400" b="0" i="0" u="none" strike="noStrike" kern="1200" cap="none" spc="0" normalizeH="0" baseline="0" noProof="0" dirty="0">
                <a:ln>
                  <a:noFill/>
                </a:ln>
                <a:solidFill>
                  <a:prstClr val="black"/>
                </a:solidFill>
                <a:effectLst/>
                <a:uLnTx/>
                <a:uFillTx/>
                <a:latin typeface="Adobe Caslon Pro" panose="0205050205050A020403" pitchFamily="18" charset="0"/>
                <a:ea typeface="+mj-ea"/>
                <a:cs typeface="+mj-cs"/>
              </a:rPr>
              <a:t> met geselecteerde gisten. Daarna blijft de wijn nog 2 maanden in contact met de fijne droesem.</a:t>
            </a:r>
            <a:br>
              <a:rPr kumimoji="0" lang="nl-BE" sz="2400" b="0" i="0" u="none" strike="noStrike" kern="1200" cap="none" spc="0" normalizeH="0" baseline="0" noProof="0" dirty="0">
                <a:ln>
                  <a:noFill/>
                </a:ln>
                <a:solidFill>
                  <a:prstClr val="black"/>
                </a:solidFill>
                <a:effectLst/>
                <a:uLnTx/>
                <a:uFillTx/>
                <a:latin typeface="Adobe Caslon Pro" panose="0205050205050A020403" pitchFamily="18" charset="0"/>
                <a:ea typeface="+mj-ea"/>
                <a:cs typeface="+mj-cs"/>
              </a:rPr>
            </a:br>
            <a:br>
              <a:rPr kumimoji="0" lang="nl-BE" sz="2400" b="0" i="0" u="none" strike="noStrike" kern="1200" cap="none" spc="0" normalizeH="0" baseline="0" noProof="0" dirty="0">
                <a:ln>
                  <a:noFill/>
                </a:ln>
                <a:solidFill>
                  <a:prstClr val="black"/>
                </a:solidFill>
                <a:effectLst/>
                <a:uLnTx/>
                <a:uFillTx/>
                <a:latin typeface="Adobe Caslon Pro" panose="0205050205050A020403" pitchFamily="18" charset="0"/>
                <a:ea typeface="+mj-ea"/>
                <a:cs typeface="+mj-cs"/>
              </a:rPr>
            </a:br>
            <a:r>
              <a:rPr kumimoji="0" lang="nl-BE" sz="2400" b="1" i="1" u="sng" strike="noStrike" kern="1200" cap="none" spc="0" normalizeH="0" baseline="0" noProof="0" dirty="0">
                <a:ln>
                  <a:noFill/>
                </a:ln>
                <a:solidFill>
                  <a:prstClr val="black"/>
                </a:solidFill>
                <a:effectLst/>
                <a:uLnTx/>
                <a:uFillTx/>
                <a:latin typeface="Adobe Caslon Pro" panose="0205050205050A020403" pitchFamily="18" charset="0"/>
                <a:ea typeface="+mj-ea"/>
                <a:cs typeface="+mj-cs"/>
              </a:rPr>
              <a:t>Restsuiker  0,3 gr/l</a:t>
            </a:r>
            <a:br>
              <a:rPr kumimoji="0" lang="nl-BE" sz="2400" b="1" i="0" u="sng" strike="noStrike" kern="1200" cap="none" spc="0" normalizeH="0" baseline="0" noProof="0" dirty="0">
                <a:ln>
                  <a:noFill/>
                </a:ln>
                <a:solidFill>
                  <a:srgbClr val="2F5897"/>
                </a:solidFill>
                <a:effectLst/>
                <a:uLnTx/>
                <a:uFillTx/>
                <a:latin typeface="Adobe Caslon Pro" panose="0205050205050A020403" pitchFamily="18" charset="0"/>
                <a:ea typeface="+mj-ea"/>
                <a:cs typeface="+mj-cs"/>
              </a:rPr>
            </a:br>
            <a:br>
              <a:rPr kumimoji="0" lang="nl-BE" sz="2400" b="0" i="0" u="none" strike="noStrike" kern="1200" cap="none" spc="0" normalizeH="0" baseline="0" noProof="0" dirty="0">
                <a:ln>
                  <a:noFill/>
                </a:ln>
                <a:solidFill>
                  <a:srgbClr val="2F5897"/>
                </a:solidFill>
                <a:effectLst/>
                <a:uLnTx/>
                <a:uFillTx/>
                <a:latin typeface="Adobe Caslon Pro" panose="0205050205050A020403" pitchFamily="18" charset="0"/>
                <a:ea typeface="+mj-ea"/>
                <a:cs typeface="+mj-cs"/>
              </a:rPr>
            </a:br>
            <a:endParaRPr lang="nl-BE" dirty="0"/>
          </a:p>
        </p:txBody>
      </p:sp>
      <p:sp>
        <p:nvSpPr>
          <p:cNvPr id="13" name="Titel 1">
            <a:extLst>
              <a:ext uri="{FF2B5EF4-FFF2-40B4-BE49-F238E27FC236}">
                <a16:creationId xmlns:a16="http://schemas.microsoft.com/office/drawing/2014/main" id="{F5075238-9AE5-4475-BA8C-9117007C2FFA}"/>
              </a:ext>
            </a:extLst>
          </p:cNvPr>
          <p:cNvSpPr txBox="1">
            <a:spLocks/>
          </p:cNvSpPr>
          <p:nvPr/>
        </p:nvSpPr>
        <p:spPr>
          <a:xfrm>
            <a:off x="89679" y="1015415"/>
            <a:ext cx="9036496" cy="504056"/>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Wetterberghe</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Tristan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Johanniter</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p>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Vlaamse Ardennen</a:t>
            </a:r>
            <a:endParaRPr lang="nl-BE" sz="2400" dirty="0">
              <a:effectLst/>
              <a:latin typeface="Adobe Caslon Pro" panose="0205050205050A020403" pitchFamily="18" charset="0"/>
            </a:endParaRPr>
          </a:p>
        </p:txBody>
      </p:sp>
      <p:pic>
        <p:nvPicPr>
          <p:cNvPr id="8" name="Afbeelding 7">
            <a:extLst>
              <a:ext uri="{FF2B5EF4-FFF2-40B4-BE49-F238E27FC236}">
                <a16:creationId xmlns:a16="http://schemas.microsoft.com/office/drawing/2014/main" id="{7AF76094-11AE-45D6-8936-FC0C380D4B93}"/>
              </a:ext>
            </a:extLst>
          </p:cNvPr>
          <p:cNvPicPr>
            <a:picLocks noChangeAspect="1"/>
          </p:cNvPicPr>
          <p:nvPr/>
        </p:nvPicPr>
        <p:blipFill>
          <a:blip r:embed="rId3"/>
          <a:stretch>
            <a:fillRect/>
          </a:stretch>
        </p:blipFill>
        <p:spPr>
          <a:xfrm>
            <a:off x="-15278" y="700189"/>
            <a:ext cx="4921028" cy="6157811"/>
          </a:xfrm>
          <a:prstGeom prst="rect">
            <a:avLst/>
          </a:prstGeom>
        </p:spPr>
      </p:pic>
      <p:sp>
        <p:nvSpPr>
          <p:cNvPr id="9" name="Rechthoek 8">
            <a:extLst>
              <a:ext uri="{FF2B5EF4-FFF2-40B4-BE49-F238E27FC236}">
                <a16:creationId xmlns:a16="http://schemas.microsoft.com/office/drawing/2014/main" id="{4A2CDE09-0F1C-4D57-9966-633360931BDE}"/>
              </a:ext>
            </a:extLst>
          </p:cNvPr>
          <p:cNvSpPr/>
          <p:nvPr/>
        </p:nvSpPr>
        <p:spPr>
          <a:xfrm rot="21421781">
            <a:off x="28599" y="3253328"/>
            <a:ext cx="3240360" cy="7083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CD8587D4-5CF3-4D3C-9EAA-B21A8AA2A73E}"/>
              </a:ext>
            </a:extLst>
          </p:cNvPr>
          <p:cNvSpPr/>
          <p:nvPr/>
        </p:nvSpPr>
        <p:spPr>
          <a:xfrm rot="21412597">
            <a:off x="-7268" y="3797954"/>
            <a:ext cx="3240360" cy="3823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DA629A86-4D43-4C2E-939F-EC2A0175EA16}"/>
              </a:ext>
            </a:extLst>
          </p:cNvPr>
          <p:cNvSpPr/>
          <p:nvPr/>
        </p:nvSpPr>
        <p:spPr>
          <a:xfrm rot="21382979">
            <a:off x="-5334" y="4955275"/>
            <a:ext cx="3877012" cy="4376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B386D60B-3C53-4AC3-B839-A30405C34D54}"/>
              </a:ext>
            </a:extLst>
          </p:cNvPr>
          <p:cNvSpPr/>
          <p:nvPr/>
        </p:nvSpPr>
        <p:spPr>
          <a:xfrm rot="21426342">
            <a:off x="22084" y="5234102"/>
            <a:ext cx="3886239" cy="4809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804A9040-C938-4765-9BD3-301AECA9B72A}"/>
              </a:ext>
            </a:extLst>
          </p:cNvPr>
          <p:cNvSpPr/>
          <p:nvPr/>
        </p:nvSpPr>
        <p:spPr>
          <a:xfrm rot="21426342">
            <a:off x="-134606" y="5925729"/>
            <a:ext cx="3886239" cy="49831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9759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1"/>
      <p:bldP spid="9" grpId="0" animBg="1"/>
      <p:bldP spid="9" grpId="1" animBg="1"/>
      <p:bldP spid="10" grpId="0" animBg="1"/>
      <p:bldP spid="11" grpId="0" animBg="1"/>
      <p:bldP spid="11" grpId="1" animBg="1"/>
      <p:bldP spid="12"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2A30154-2C15-4D8E-B747-7B1F30D98FA6}"/>
              </a:ext>
            </a:extLst>
          </p:cNvPr>
          <p:cNvPicPr>
            <a:picLocks noChangeAspect="1"/>
          </p:cNvPicPr>
          <p:nvPr/>
        </p:nvPicPr>
        <p:blipFill>
          <a:blip r:embed="rId2"/>
          <a:stretch>
            <a:fillRect/>
          </a:stretch>
        </p:blipFill>
        <p:spPr>
          <a:xfrm>
            <a:off x="-20202" y="1405816"/>
            <a:ext cx="9228346" cy="5407560"/>
          </a:xfrm>
          <a:prstGeom prst="rect">
            <a:avLst/>
          </a:prstGeom>
        </p:spPr>
      </p:pic>
      <p:sp>
        <p:nvSpPr>
          <p:cNvPr id="2" name="Titel 1"/>
          <p:cNvSpPr>
            <a:spLocks noGrp="1"/>
          </p:cNvSpPr>
          <p:nvPr>
            <p:ph type="title"/>
          </p:nvPr>
        </p:nvSpPr>
        <p:spPr>
          <a:xfrm>
            <a:off x="251520" y="332656"/>
            <a:ext cx="4752528" cy="576064"/>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3</a:t>
            </a:r>
            <a:endParaRPr lang="nl-BE" sz="2800" dirty="0">
              <a:latin typeface="Adobe Caslon Pro" panose="0205050205050A020403" pitchFamily="18" charset="0"/>
            </a:endParaRPr>
          </a:p>
        </p:txBody>
      </p:sp>
      <p:pic>
        <p:nvPicPr>
          <p:cNvPr id="8" name="Afbeelding 7">
            <a:extLst>
              <a:ext uri="{FF2B5EF4-FFF2-40B4-BE49-F238E27FC236}">
                <a16:creationId xmlns:a16="http://schemas.microsoft.com/office/drawing/2014/main" id="{B9C38267-968B-4924-8327-B987E4B69FFA}"/>
              </a:ext>
            </a:extLst>
          </p:cNvPr>
          <p:cNvPicPr>
            <a:picLocks noChangeAspect="1"/>
          </p:cNvPicPr>
          <p:nvPr/>
        </p:nvPicPr>
        <p:blipFill>
          <a:blip r:embed="rId3"/>
          <a:stretch>
            <a:fillRect/>
          </a:stretch>
        </p:blipFill>
        <p:spPr>
          <a:xfrm>
            <a:off x="0" y="2010441"/>
            <a:ext cx="9144000" cy="4882718"/>
          </a:xfrm>
          <a:prstGeom prst="rect">
            <a:avLst/>
          </a:prstGeom>
        </p:spPr>
      </p:pic>
      <p:pic>
        <p:nvPicPr>
          <p:cNvPr id="9" name="Afbeelding 8">
            <a:extLst>
              <a:ext uri="{FF2B5EF4-FFF2-40B4-BE49-F238E27FC236}">
                <a16:creationId xmlns:a16="http://schemas.microsoft.com/office/drawing/2014/main" id="{0510858C-9334-4D63-9F75-E5C17D34DF41}"/>
              </a:ext>
            </a:extLst>
          </p:cNvPr>
          <p:cNvPicPr>
            <a:picLocks noChangeAspect="1"/>
          </p:cNvPicPr>
          <p:nvPr/>
        </p:nvPicPr>
        <p:blipFill>
          <a:blip r:embed="rId4"/>
          <a:stretch>
            <a:fillRect/>
          </a:stretch>
        </p:blipFill>
        <p:spPr>
          <a:xfrm>
            <a:off x="5292080" y="44624"/>
            <a:ext cx="2704191" cy="2132856"/>
          </a:xfrm>
          <a:prstGeom prst="rect">
            <a:avLst/>
          </a:prstGeom>
        </p:spPr>
      </p:pic>
      <p:sp>
        <p:nvSpPr>
          <p:cNvPr id="3" name="Tekstvak 2">
            <a:extLst>
              <a:ext uri="{FF2B5EF4-FFF2-40B4-BE49-F238E27FC236}">
                <a16:creationId xmlns:a16="http://schemas.microsoft.com/office/drawing/2014/main" id="{2EFF3A83-667C-476E-94DF-70508EC6133C}"/>
              </a:ext>
            </a:extLst>
          </p:cNvPr>
          <p:cNvSpPr txBox="1"/>
          <p:nvPr/>
        </p:nvSpPr>
        <p:spPr>
          <a:xfrm>
            <a:off x="2339752" y="3428998"/>
            <a:ext cx="6408712" cy="3046988"/>
          </a:xfrm>
          <a:prstGeom prst="rect">
            <a:avLst/>
          </a:prstGeom>
          <a:solidFill>
            <a:schemeClr val="accent5">
              <a:lumMod val="20000"/>
              <a:lumOff val="80000"/>
            </a:schemeClr>
          </a:solidFill>
        </p:spPr>
        <p:txBody>
          <a:bodyPr wrap="square" rtlCol="0">
            <a:spAutoFit/>
          </a:bodyPr>
          <a:lstStyle/>
          <a:p>
            <a:r>
              <a:rPr lang="nl-NL" sz="3200" dirty="0" err="1"/>
              <a:t>Greco</a:t>
            </a:r>
            <a:r>
              <a:rPr lang="nl-NL" sz="3200" dirty="0"/>
              <a:t> (of </a:t>
            </a:r>
            <a:r>
              <a:rPr lang="nl-NL" sz="3200" dirty="0" err="1"/>
              <a:t>asprinio</a:t>
            </a:r>
            <a:r>
              <a:rPr lang="nl-NL" sz="3200" dirty="0"/>
              <a:t>) produceert frisse en gestructureerde witte wijnen, met aroma's en smaak van witte perzik en peer, met een goede dosis </a:t>
            </a:r>
            <a:r>
              <a:rPr lang="nl-NL" sz="3200" dirty="0" err="1"/>
              <a:t>mineraliteit</a:t>
            </a:r>
            <a:r>
              <a:rPr lang="nl-NL" sz="3200" dirty="0"/>
              <a:t> en frisse zuren.</a:t>
            </a:r>
            <a:endParaRPr lang="nl-BE" sz="3200" dirty="0"/>
          </a:p>
        </p:txBody>
      </p:sp>
      <p:sp>
        <p:nvSpPr>
          <p:cNvPr id="6" name="Titel 1">
            <a:extLst>
              <a:ext uri="{FF2B5EF4-FFF2-40B4-BE49-F238E27FC236}">
                <a16:creationId xmlns:a16="http://schemas.microsoft.com/office/drawing/2014/main" id="{A036E49C-7C48-4A7F-90FB-38E5B44B2D86}"/>
              </a:ext>
            </a:extLst>
          </p:cNvPr>
          <p:cNvSpPr txBox="1">
            <a:spLocks/>
          </p:cNvSpPr>
          <p:nvPr/>
        </p:nvSpPr>
        <p:spPr>
          <a:xfrm>
            <a:off x="251520" y="879245"/>
            <a:ext cx="4896544" cy="576064"/>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Greco</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2018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Statti</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Calabria</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Tree>
    <p:extLst>
      <p:ext uri="{BB962C8B-B14F-4D97-AF65-F5344CB8AC3E}">
        <p14:creationId xmlns:p14="http://schemas.microsoft.com/office/powerpoint/2010/main" val="79193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28069BC-FCCC-4617-8DCC-0B7A571C5179}"/>
              </a:ext>
            </a:extLst>
          </p:cNvPr>
          <p:cNvPicPr>
            <a:picLocks noChangeAspect="1"/>
          </p:cNvPicPr>
          <p:nvPr/>
        </p:nvPicPr>
        <p:blipFill>
          <a:blip r:embed="rId2"/>
          <a:stretch>
            <a:fillRect/>
          </a:stretch>
        </p:blipFill>
        <p:spPr>
          <a:xfrm>
            <a:off x="2555776" y="5049"/>
            <a:ext cx="6588224" cy="6923576"/>
          </a:xfrm>
          <a:prstGeom prst="rect">
            <a:avLst/>
          </a:prstGeom>
        </p:spPr>
      </p:pic>
      <p:sp>
        <p:nvSpPr>
          <p:cNvPr id="2" name="Titel 1"/>
          <p:cNvSpPr>
            <a:spLocks noGrp="1"/>
          </p:cNvSpPr>
          <p:nvPr>
            <p:ph type="title"/>
          </p:nvPr>
        </p:nvSpPr>
        <p:spPr>
          <a:xfrm>
            <a:off x="107504" y="188640"/>
            <a:ext cx="3240360" cy="537360"/>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4:</a:t>
            </a:r>
            <a:r>
              <a:rPr lang="nl-BE" sz="2800" dirty="0">
                <a:solidFill>
                  <a:schemeClr val="tx1"/>
                </a:solidFill>
                <a:effectLst/>
                <a:latin typeface="Adobe Caslon Pro" panose="0205050205050A020403" pitchFamily="18" charset="0"/>
              </a:rPr>
              <a:t>	</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1400" dirty="0">
              <a:latin typeface="Adobe Caslon Pro" panose="0205050205050A020403" pitchFamily="18" charset="0"/>
            </a:endParaRPr>
          </a:p>
        </p:txBody>
      </p:sp>
      <p:sp>
        <p:nvSpPr>
          <p:cNvPr id="9" name="Tekstvak 8">
            <a:extLst>
              <a:ext uri="{FF2B5EF4-FFF2-40B4-BE49-F238E27FC236}">
                <a16:creationId xmlns:a16="http://schemas.microsoft.com/office/drawing/2014/main" id="{F3FB1FC2-373D-498B-8E58-763A55A45FDE}"/>
              </a:ext>
            </a:extLst>
          </p:cNvPr>
          <p:cNvSpPr txBox="1"/>
          <p:nvPr/>
        </p:nvSpPr>
        <p:spPr>
          <a:xfrm>
            <a:off x="271805" y="1268760"/>
            <a:ext cx="2664296" cy="3416320"/>
          </a:xfrm>
          <a:prstGeom prst="rect">
            <a:avLst/>
          </a:prstGeom>
          <a:noFill/>
        </p:spPr>
        <p:txBody>
          <a:bodyPr wrap="square" rtlCol="0">
            <a:spAutoFit/>
          </a:bodyPr>
          <a:lstStyle/>
          <a:p>
            <a:r>
              <a:rPr lang="nl-NL" dirty="0"/>
              <a:t>Bleek goudgeel </a:t>
            </a:r>
            <a:br>
              <a:rPr lang="nl-NL" dirty="0"/>
            </a:br>
            <a:r>
              <a:rPr lang="nl-NL" dirty="0"/>
              <a:t>Neus; hints van peer, witte bloemen en rijpe perzik. </a:t>
            </a:r>
            <a:br>
              <a:rPr lang="nl-NL" dirty="0"/>
            </a:br>
            <a:r>
              <a:rPr lang="nl-NL" dirty="0"/>
              <a:t>Mond; een mooie structuur en zuurgraad, mooie fruitsmaken. </a:t>
            </a:r>
            <a:br>
              <a:rPr lang="nl-NL" dirty="0"/>
            </a:br>
            <a:r>
              <a:rPr lang="nl-NL" dirty="0"/>
              <a:t>Voldoende body met delicate aroma's en smaken.</a:t>
            </a:r>
            <a:br>
              <a:rPr lang="nl-NL" dirty="0"/>
            </a:br>
            <a:r>
              <a:rPr lang="nl-NL" dirty="0"/>
              <a:t>Fruitig, bloemig en </a:t>
            </a:r>
          </a:p>
          <a:p>
            <a:r>
              <a:rPr lang="nl-NL" dirty="0"/>
              <a:t>toch mooi droog</a:t>
            </a:r>
            <a:endParaRPr lang="nl-BE" dirty="0"/>
          </a:p>
        </p:txBody>
      </p:sp>
      <p:sp>
        <p:nvSpPr>
          <p:cNvPr id="3" name="Rechthoek 2">
            <a:extLst>
              <a:ext uri="{FF2B5EF4-FFF2-40B4-BE49-F238E27FC236}">
                <a16:creationId xmlns:a16="http://schemas.microsoft.com/office/drawing/2014/main" id="{7C6433A7-ACEF-47FD-98D3-2529A15E920D}"/>
              </a:ext>
            </a:extLst>
          </p:cNvPr>
          <p:cNvSpPr/>
          <p:nvPr/>
        </p:nvSpPr>
        <p:spPr>
          <a:xfrm>
            <a:off x="8388424" y="5157192"/>
            <a:ext cx="720080" cy="1440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3B363C98-E4CB-4939-BEA3-232D798F2C4F}"/>
              </a:ext>
            </a:extLst>
          </p:cNvPr>
          <p:cNvSpPr/>
          <p:nvPr/>
        </p:nvSpPr>
        <p:spPr>
          <a:xfrm>
            <a:off x="6084168" y="5301208"/>
            <a:ext cx="864096" cy="1440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CF530F75-781C-4D1E-B248-4EE52D848D47}"/>
              </a:ext>
            </a:extLst>
          </p:cNvPr>
          <p:cNvSpPr/>
          <p:nvPr/>
        </p:nvSpPr>
        <p:spPr>
          <a:xfrm>
            <a:off x="7092280" y="5308523"/>
            <a:ext cx="720080" cy="1367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AE3FCD23-F18F-405B-988F-B1B108EAFF80}"/>
              </a:ext>
            </a:extLst>
          </p:cNvPr>
          <p:cNvSpPr/>
          <p:nvPr/>
        </p:nvSpPr>
        <p:spPr>
          <a:xfrm>
            <a:off x="7398060" y="5445224"/>
            <a:ext cx="414300" cy="1440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92591B55-7F8D-48EE-886E-8139836FA8DC}"/>
              </a:ext>
            </a:extLst>
          </p:cNvPr>
          <p:cNvSpPr/>
          <p:nvPr/>
        </p:nvSpPr>
        <p:spPr>
          <a:xfrm>
            <a:off x="6084168" y="3659160"/>
            <a:ext cx="2016224" cy="151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1725D981-CF77-46EF-8618-31BBFF9678B9}"/>
              </a:ext>
            </a:extLst>
          </p:cNvPr>
          <p:cNvSpPr/>
          <p:nvPr/>
        </p:nvSpPr>
        <p:spPr>
          <a:xfrm>
            <a:off x="6084168" y="3817807"/>
            <a:ext cx="2016224" cy="151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tel 1">
            <a:extLst>
              <a:ext uri="{FF2B5EF4-FFF2-40B4-BE49-F238E27FC236}">
                <a16:creationId xmlns:a16="http://schemas.microsoft.com/office/drawing/2014/main" id="{1D0624C7-04B4-461C-AC02-AF659AE6023A}"/>
              </a:ext>
            </a:extLst>
          </p:cNvPr>
          <p:cNvSpPr txBox="1">
            <a:spLocks/>
          </p:cNvSpPr>
          <p:nvPr/>
        </p:nvSpPr>
        <p:spPr>
          <a:xfrm>
            <a:off x="1187624" y="640911"/>
            <a:ext cx="4140968" cy="537360"/>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Torrontes</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Susana</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Balbo</a:t>
            </a: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1400" dirty="0">
              <a:latin typeface="Adobe Caslon Pro" panose="0205050205050A020403" pitchFamily="18" charset="0"/>
            </a:endParaRPr>
          </a:p>
        </p:txBody>
      </p:sp>
      <p:pic>
        <p:nvPicPr>
          <p:cNvPr id="4" name="Afbeelding 3">
            <a:extLst>
              <a:ext uri="{FF2B5EF4-FFF2-40B4-BE49-F238E27FC236}">
                <a16:creationId xmlns:a16="http://schemas.microsoft.com/office/drawing/2014/main" id="{FA92C1AF-04F8-4F7B-96F7-690C63A8BE5A}"/>
              </a:ext>
            </a:extLst>
          </p:cNvPr>
          <p:cNvPicPr>
            <a:picLocks noChangeAspect="1"/>
          </p:cNvPicPr>
          <p:nvPr/>
        </p:nvPicPr>
        <p:blipFill>
          <a:blip r:embed="rId3"/>
          <a:stretch>
            <a:fillRect/>
          </a:stretch>
        </p:blipFill>
        <p:spPr>
          <a:xfrm>
            <a:off x="-50286" y="1118976"/>
            <a:ext cx="9158790" cy="5828760"/>
          </a:xfrm>
          <a:prstGeom prst="rect">
            <a:avLst/>
          </a:prstGeom>
        </p:spPr>
      </p:pic>
    </p:spTree>
    <p:extLst>
      <p:ext uri="{BB962C8B-B14F-4D97-AF65-F5344CB8AC3E}">
        <p14:creationId xmlns:p14="http://schemas.microsoft.com/office/powerpoint/2010/main" val="90044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animBg="1"/>
      <p:bldP spid="7" grpId="0" animBg="1"/>
      <p:bldP spid="10" grpId="0" animBg="1"/>
      <p:bldP spid="11" grpId="0" animBg="1"/>
      <p:bldP spid="12" grpId="0" animBg="1"/>
      <p:bldP spid="14" grpId="0" animBg="1"/>
      <p:bldP spid="13" grpId="0"/>
      <p:bldP spid="13"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81638"/>
            <a:ext cx="7128792" cy="520350"/>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5:</a:t>
            </a:r>
            <a:br>
              <a:rPr lang="nl-BE" sz="2800" b="1" dirty="0">
                <a:solidFill>
                  <a:schemeClr val="tx1"/>
                </a:solidFill>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5" name="Afbeelding 4">
            <a:extLst>
              <a:ext uri="{FF2B5EF4-FFF2-40B4-BE49-F238E27FC236}">
                <a16:creationId xmlns:a16="http://schemas.microsoft.com/office/drawing/2014/main" id="{0CEFEF48-3F99-4F98-8399-3AB442E933E5}"/>
              </a:ext>
            </a:extLst>
          </p:cNvPr>
          <p:cNvPicPr>
            <a:picLocks noChangeAspect="1"/>
          </p:cNvPicPr>
          <p:nvPr/>
        </p:nvPicPr>
        <p:blipFill>
          <a:blip r:embed="rId2"/>
          <a:stretch>
            <a:fillRect/>
          </a:stretch>
        </p:blipFill>
        <p:spPr>
          <a:xfrm>
            <a:off x="221254" y="969787"/>
            <a:ext cx="8769810" cy="2206326"/>
          </a:xfrm>
          <a:prstGeom prst="rect">
            <a:avLst/>
          </a:prstGeom>
        </p:spPr>
      </p:pic>
      <p:pic>
        <p:nvPicPr>
          <p:cNvPr id="7" name="Afbeelding 6">
            <a:extLst>
              <a:ext uri="{FF2B5EF4-FFF2-40B4-BE49-F238E27FC236}">
                <a16:creationId xmlns:a16="http://schemas.microsoft.com/office/drawing/2014/main" id="{26CCBF52-9071-4C22-B073-262DC962C2F4}"/>
              </a:ext>
            </a:extLst>
          </p:cNvPr>
          <p:cNvPicPr>
            <a:picLocks noChangeAspect="1"/>
          </p:cNvPicPr>
          <p:nvPr/>
        </p:nvPicPr>
        <p:blipFill>
          <a:blip r:embed="rId3"/>
          <a:stretch>
            <a:fillRect/>
          </a:stretch>
        </p:blipFill>
        <p:spPr>
          <a:xfrm>
            <a:off x="251520" y="3899997"/>
            <a:ext cx="6038663" cy="454619"/>
          </a:xfrm>
          <a:prstGeom prst="rect">
            <a:avLst/>
          </a:prstGeom>
        </p:spPr>
      </p:pic>
      <p:pic>
        <p:nvPicPr>
          <p:cNvPr id="14" name="Afbeelding 13">
            <a:extLst>
              <a:ext uri="{FF2B5EF4-FFF2-40B4-BE49-F238E27FC236}">
                <a16:creationId xmlns:a16="http://schemas.microsoft.com/office/drawing/2014/main" id="{257DC919-7C31-4637-9C94-F9C6970B18FF}"/>
              </a:ext>
            </a:extLst>
          </p:cNvPr>
          <p:cNvPicPr>
            <a:picLocks noChangeAspect="1"/>
          </p:cNvPicPr>
          <p:nvPr/>
        </p:nvPicPr>
        <p:blipFill>
          <a:blip r:embed="rId4"/>
          <a:stretch>
            <a:fillRect/>
          </a:stretch>
        </p:blipFill>
        <p:spPr>
          <a:xfrm>
            <a:off x="251520" y="4468532"/>
            <a:ext cx="6120680" cy="1408740"/>
          </a:xfrm>
          <a:prstGeom prst="rect">
            <a:avLst/>
          </a:prstGeom>
        </p:spPr>
      </p:pic>
      <p:pic>
        <p:nvPicPr>
          <p:cNvPr id="15" name="Afbeelding 14">
            <a:extLst>
              <a:ext uri="{FF2B5EF4-FFF2-40B4-BE49-F238E27FC236}">
                <a16:creationId xmlns:a16="http://schemas.microsoft.com/office/drawing/2014/main" id="{29633E61-7161-4D74-978B-3C932579B213}"/>
              </a:ext>
            </a:extLst>
          </p:cNvPr>
          <p:cNvPicPr>
            <a:picLocks noChangeAspect="1"/>
          </p:cNvPicPr>
          <p:nvPr/>
        </p:nvPicPr>
        <p:blipFill>
          <a:blip r:embed="rId5"/>
          <a:stretch>
            <a:fillRect/>
          </a:stretch>
        </p:blipFill>
        <p:spPr>
          <a:xfrm>
            <a:off x="6084167" y="2678934"/>
            <a:ext cx="3082081" cy="4109441"/>
          </a:xfrm>
          <a:prstGeom prst="rect">
            <a:avLst/>
          </a:prstGeom>
        </p:spPr>
      </p:pic>
      <p:sp>
        <p:nvSpPr>
          <p:cNvPr id="8" name="Tekstvak 7">
            <a:extLst>
              <a:ext uri="{FF2B5EF4-FFF2-40B4-BE49-F238E27FC236}">
                <a16:creationId xmlns:a16="http://schemas.microsoft.com/office/drawing/2014/main" id="{F20BEC26-FD3A-4CE2-9022-B02BE47B03E2}"/>
              </a:ext>
            </a:extLst>
          </p:cNvPr>
          <p:cNvSpPr txBox="1"/>
          <p:nvPr/>
        </p:nvSpPr>
        <p:spPr>
          <a:xfrm>
            <a:off x="251520" y="3443912"/>
            <a:ext cx="6038662" cy="369332"/>
          </a:xfrm>
          <a:prstGeom prst="rect">
            <a:avLst/>
          </a:prstGeom>
          <a:solidFill>
            <a:schemeClr val="bg1">
              <a:lumMod val="85000"/>
            </a:schemeClr>
          </a:solidFill>
        </p:spPr>
        <p:txBody>
          <a:bodyPr wrap="square">
            <a:spAutoFit/>
          </a:bodyPr>
          <a:lstStyle/>
          <a:p>
            <a:r>
              <a:rPr lang="nl-BE" dirty="0"/>
              <a:t>ANALYSIS :</a:t>
            </a:r>
            <a:r>
              <a:rPr lang="nl-BE" dirty="0" err="1"/>
              <a:t>alc</a:t>
            </a:r>
            <a:r>
              <a:rPr lang="nl-BE" dirty="0"/>
              <a:t> : 13.0 % </a:t>
            </a:r>
            <a:r>
              <a:rPr lang="nl-BE" dirty="0" err="1"/>
              <a:t>rs</a:t>
            </a:r>
            <a:r>
              <a:rPr lang="nl-BE" dirty="0"/>
              <a:t> : 3.1 g/l pH : 3.27 ta : 5.9 g/l  </a:t>
            </a:r>
          </a:p>
        </p:txBody>
      </p:sp>
      <p:sp>
        <p:nvSpPr>
          <p:cNvPr id="4" name="Rechthoek 3">
            <a:extLst>
              <a:ext uri="{FF2B5EF4-FFF2-40B4-BE49-F238E27FC236}">
                <a16:creationId xmlns:a16="http://schemas.microsoft.com/office/drawing/2014/main" id="{9340CDD4-EF9D-49FA-9D4E-92B2D0ADB2FB}"/>
              </a:ext>
            </a:extLst>
          </p:cNvPr>
          <p:cNvSpPr/>
          <p:nvPr/>
        </p:nvSpPr>
        <p:spPr>
          <a:xfrm>
            <a:off x="5724128" y="1700808"/>
            <a:ext cx="2088232" cy="2050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3533FAFC-B727-45F7-8C6C-EED73CBAE7C8}"/>
              </a:ext>
            </a:extLst>
          </p:cNvPr>
          <p:cNvSpPr/>
          <p:nvPr/>
        </p:nvSpPr>
        <p:spPr>
          <a:xfrm>
            <a:off x="1226395" y="2125080"/>
            <a:ext cx="1905445" cy="22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9651CC72-7A47-4693-889A-B508E4CBBE7E}"/>
              </a:ext>
            </a:extLst>
          </p:cNvPr>
          <p:cNvSpPr/>
          <p:nvPr/>
        </p:nvSpPr>
        <p:spPr>
          <a:xfrm>
            <a:off x="971600" y="2348880"/>
            <a:ext cx="1905445" cy="22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3D74E838-2FA9-40C7-9F61-6FD97F30269C}"/>
              </a:ext>
            </a:extLst>
          </p:cNvPr>
          <p:cNvSpPr/>
          <p:nvPr/>
        </p:nvSpPr>
        <p:spPr>
          <a:xfrm>
            <a:off x="1365406" y="4982666"/>
            <a:ext cx="1905445" cy="22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21A921BA-C185-47D5-B610-93D3970DAD88}"/>
              </a:ext>
            </a:extLst>
          </p:cNvPr>
          <p:cNvSpPr/>
          <p:nvPr/>
        </p:nvSpPr>
        <p:spPr>
          <a:xfrm>
            <a:off x="251520" y="1556792"/>
            <a:ext cx="8712968" cy="15841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9175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4" grpId="0" animBg="1"/>
      <p:bldP spid="10" grpId="0" animBg="1"/>
      <p:bldP spid="11" grpId="0" animBg="1"/>
      <p:bldP spid="12" grpId="0" animBg="1"/>
      <p:bldP spid="3" grpId="0" animBg="1"/>
      <p:bldP spid="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252" y="94557"/>
            <a:ext cx="8784976" cy="526131"/>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6:</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sp>
        <p:nvSpPr>
          <p:cNvPr id="11" name="Tekstvak 10">
            <a:extLst>
              <a:ext uri="{FF2B5EF4-FFF2-40B4-BE49-F238E27FC236}">
                <a16:creationId xmlns:a16="http://schemas.microsoft.com/office/drawing/2014/main" id="{1C371B1C-0CD2-47DD-855C-DE6663E23F1B}"/>
              </a:ext>
            </a:extLst>
          </p:cNvPr>
          <p:cNvSpPr txBox="1"/>
          <p:nvPr/>
        </p:nvSpPr>
        <p:spPr>
          <a:xfrm>
            <a:off x="322524" y="1366083"/>
            <a:ext cx="7252455" cy="3416320"/>
          </a:xfrm>
          <a:prstGeom prst="rect">
            <a:avLst/>
          </a:prstGeom>
          <a:noFill/>
        </p:spPr>
        <p:txBody>
          <a:bodyPr wrap="square">
            <a:spAutoFit/>
          </a:bodyPr>
          <a:lstStyle/>
          <a:p>
            <a:r>
              <a:rPr lang="nl-NL" dirty="0"/>
              <a:t>Wijnbereiding:</a:t>
            </a:r>
          </a:p>
          <a:p>
            <a:r>
              <a:rPr lang="nl-NL" dirty="0"/>
              <a:t>De druiven werden met de hand geplukt in de koelte van de vroege ochtend. Op de sorteertafel werden alle overtollige stelen en aangetaste bessen verwijderd. </a:t>
            </a:r>
          </a:p>
          <a:p>
            <a:r>
              <a:rPr lang="nl-NL" dirty="0"/>
              <a:t>De </a:t>
            </a:r>
            <a:r>
              <a:rPr lang="nl-NL" b="1" u="sng" dirty="0"/>
              <a:t>most kon bezinken gedurende de nacht en het bezinksel werd de volgende dag afgescheiden</a:t>
            </a:r>
            <a:r>
              <a:rPr lang="nl-NL" dirty="0"/>
              <a:t>. Fermentatie vond plaats bij lage temperaturen (12-14°C) in roestvrijstalen tanks met een combinatie van gisten, gedurende een periode van twee weken. Zeer </a:t>
            </a:r>
            <a:r>
              <a:rPr lang="nl-NL" b="1" u="sng" dirty="0" err="1"/>
              <a:t>reductief</a:t>
            </a:r>
            <a:r>
              <a:rPr lang="nl-NL" b="1" u="sng" dirty="0"/>
              <a:t> </a:t>
            </a:r>
            <a:r>
              <a:rPr lang="nl-NL" dirty="0"/>
              <a:t>verwerkt na zowel kneuzen als ontstelen. Na de gisting was er  </a:t>
            </a:r>
            <a:r>
              <a:rPr lang="nl-NL" b="1" u="sng" dirty="0"/>
              <a:t>2 maand contact met de droesem met wekelijks roeren van de droesem </a:t>
            </a:r>
            <a:r>
              <a:rPr lang="nl-NL" dirty="0"/>
              <a:t>vóór bottelen. Deze wijn is gemaakt in een frisse stijl</a:t>
            </a:r>
            <a:r>
              <a:rPr lang="nl-NL" b="1" u="sng" dirty="0"/>
              <a:t> zonder enig </a:t>
            </a:r>
            <a:r>
              <a:rPr lang="nl-NL" b="1" u="sng" dirty="0" err="1"/>
              <a:t>eikcontact</a:t>
            </a:r>
            <a:r>
              <a:rPr lang="nl-NL" b="1" u="sng" dirty="0"/>
              <a:t>.</a:t>
            </a:r>
            <a:endParaRPr lang="nl-BE" b="1" u="sng" dirty="0"/>
          </a:p>
        </p:txBody>
      </p:sp>
      <p:sp>
        <p:nvSpPr>
          <p:cNvPr id="7" name="Tekstvak 6">
            <a:extLst>
              <a:ext uri="{FF2B5EF4-FFF2-40B4-BE49-F238E27FC236}">
                <a16:creationId xmlns:a16="http://schemas.microsoft.com/office/drawing/2014/main" id="{257F6D23-5C20-4718-956A-6A2936C66989}"/>
              </a:ext>
            </a:extLst>
          </p:cNvPr>
          <p:cNvSpPr txBox="1"/>
          <p:nvPr/>
        </p:nvSpPr>
        <p:spPr>
          <a:xfrm>
            <a:off x="1892550" y="4818063"/>
            <a:ext cx="4131399" cy="1477328"/>
          </a:xfrm>
          <a:prstGeom prst="rect">
            <a:avLst/>
          </a:prstGeom>
          <a:noFill/>
        </p:spPr>
        <p:txBody>
          <a:bodyPr wrap="square" rtlCol="0">
            <a:spAutoFit/>
          </a:bodyPr>
          <a:lstStyle/>
          <a:p>
            <a:r>
              <a:rPr lang="nl-BE" dirty="0" err="1"/>
              <a:t>Main</a:t>
            </a:r>
            <a:r>
              <a:rPr lang="nl-BE" dirty="0"/>
              <a:t> </a:t>
            </a:r>
            <a:r>
              <a:rPr lang="nl-BE" dirty="0" err="1"/>
              <a:t>Variety</a:t>
            </a:r>
            <a:r>
              <a:rPr lang="nl-BE" dirty="0"/>
              <a:t>:	 </a:t>
            </a:r>
            <a:r>
              <a:rPr lang="nl-BE" dirty="0" err="1"/>
              <a:t>Chenin</a:t>
            </a:r>
            <a:r>
              <a:rPr lang="nl-BE" dirty="0"/>
              <a:t> Blanc</a:t>
            </a:r>
          </a:p>
          <a:p>
            <a:r>
              <a:rPr lang="nl-BE" dirty="0"/>
              <a:t>Alcohol;		13.50 %vol</a:t>
            </a:r>
          </a:p>
          <a:p>
            <a:r>
              <a:rPr lang="nl-BE" dirty="0"/>
              <a:t>pH;		3.49</a:t>
            </a:r>
          </a:p>
          <a:p>
            <a:r>
              <a:rPr lang="nl-BE" b="1" u="sng" dirty="0"/>
              <a:t>RS;		3.2 g/l</a:t>
            </a:r>
          </a:p>
          <a:p>
            <a:r>
              <a:rPr lang="nl-BE" b="1" u="sng" dirty="0"/>
              <a:t>Total Acid	6.15 g/l</a:t>
            </a:r>
          </a:p>
        </p:txBody>
      </p:sp>
      <p:pic>
        <p:nvPicPr>
          <p:cNvPr id="14" name="Afbeelding 13">
            <a:extLst>
              <a:ext uri="{FF2B5EF4-FFF2-40B4-BE49-F238E27FC236}">
                <a16:creationId xmlns:a16="http://schemas.microsoft.com/office/drawing/2014/main" id="{A541C02E-88C7-4795-9BC7-6C9A3078FF17}"/>
              </a:ext>
            </a:extLst>
          </p:cNvPr>
          <p:cNvPicPr>
            <a:picLocks noChangeAspect="1"/>
          </p:cNvPicPr>
          <p:nvPr/>
        </p:nvPicPr>
        <p:blipFill>
          <a:blip r:embed="rId2"/>
          <a:stretch>
            <a:fillRect/>
          </a:stretch>
        </p:blipFill>
        <p:spPr>
          <a:xfrm>
            <a:off x="7685251" y="908720"/>
            <a:ext cx="1343025" cy="5715000"/>
          </a:xfrm>
          <a:prstGeom prst="rect">
            <a:avLst/>
          </a:prstGeom>
        </p:spPr>
      </p:pic>
      <p:sp>
        <p:nvSpPr>
          <p:cNvPr id="6" name="Titel 1">
            <a:extLst>
              <a:ext uri="{FF2B5EF4-FFF2-40B4-BE49-F238E27FC236}">
                <a16:creationId xmlns:a16="http://schemas.microsoft.com/office/drawing/2014/main" id="{FC0D6A7D-6248-44AF-B3D5-9197393B569A}"/>
              </a:ext>
            </a:extLst>
          </p:cNvPr>
          <p:cNvSpPr txBox="1">
            <a:spLocks/>
          </p:cNvSpPr>
          <p:nvPr/>
        </p:nvSpPr>
        <p:spPr>
          <a:xfrm>
            <a:off x="212252" y="562609"/>
            <a:ext cx="8784976" cy="526131"/>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Chenin</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Blanc  2017 Ernie Els </a:t>
            </a:r>
            <a:endParaRPr lang="nl-BE" sz="2800" dirty="0">
              <a:latin typeface="Adobe Caslon Pro" panose="0205050205050A020403" pitchFamily="18" charset="0"/>
            </a:endParaRPr>
          </a:p>
        </p:txBody>
      </p:sp>
    </p:spTree>
    <p:extLst>
      <p:ext uri="{BB962C8B-B14F-4D97-AF65-F5344CB8AC3E}">
        <p14:creationId xmlns:p14="http://schemas.microsoft.com/office/powerpoint/2010/main" val="256175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7"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332656"/>
            <a:ext cx="2376264" cy="648072"/>
          </a:xfrm>
        </p:spPr>
        <p:txBody>
          <a:bodyPr/>
          <a:lstStyle/>
          <a:p>
            <a:pPr algn="l"/>
            <a:r>
              <a:rPr lang="nl-BE" sz="2800" b="1" dirty="0"/>
              <a:t>Het wijnglas</a:t>
            </a:r>
          </a:p>
        </p:txBody>
      </p:sp>
      <p:sp>
        <p:nvSpPr>
          <p:cNvPr id="3" name="Tijdelijke aanduiding voor inhoud 2"/>
          <p:cNvSpPr>
            <a:spLocks noGrp="1"/>
          </p:cNvSpPr>
          <p:nvPr>
            <p:ph idx="1"/>
          </p:nvPr>
        </p:nvSpPr>
        <p:spPr>
          <a:xfrm>
            <a:off x="395536" y="1340768"/>
            <a:ext cx="8424936" cy="5015582"/>
          </a:xfrm>
        </p:spPr>
        <p:txBody>
          <a:bodyPr/>
          <a:lstStyle/>
          <a:p>
            <a:pPr marL="0" indent="0">
              <a:buNone/>
            </a:pPr>
            <a:r>
              <a:rPr lang="nl-BE" dirty="0">
                <a:solidFill>
                  <a:schemeClr val="tx1"/>
                </a:solidFill>
                <a:latin typeface="+mn-lt"/>
              </a:rPr>
              <a:t> </a:t>
            </a:r>
          </a:p>
        </p:txBody>
      </p:sp>
      <p:pic>
        <p:nvPicPr>
          <p:cNvPr id="8" name="Afbeelding 7"/>
          <p:cNvPicPr>
            <a:picLocks noChangeAspect="1"/>
          </p:cNvPicPr>
          <p:nvPr/>
        </p:nvPicPr>
        <p:blipFill>
          <a:blip r:embed="rId2"/>
          <a:stretch>
            <a:fillRect/>
          </a:stretch>
        </p:blipFill>
        <p:spPr>
          <a:xfrm>
            <a:off x="4644008" y="2996952"/>
            <a:ext cx="4059820" cy="3004725"/>
          </a:xfrm>
          <a:prstGeom prst="rect">
            <a:avLst/>
          </a:prstGeom>
        </p:spPr>
      </p:pic>
      <p:sp>
        <p:nvSpPr>
          <p:cNvPr id="5" name="Rechthoek 4"/>
          <p:cNvSpPr/>
          <p:nvPr/>
        </p:nvSpPr>
        <p:spPr>
          <a:xfrm>
            <a:off x="395536" y="1124744"/>
            <a:ext cx="8352928" cy="2031325"/>
          </a:xfrm>
          <a:prstGeom prst="rect">
            <a:avLst/>
          </a:prstGeom>
        </p:spPr>
        <p:txBody>
          <a:bodyPr wrap="square">
            <a:spAutoFit/>
          </a:bodyPr>
          <a:lstStyle/>
          <a:p>
            <a:r>
              <a:rPr lang="nl-BE" dirty="0">
                <a:latin typeface="Adobe Caslon Pro" panose="0205050205050A020403" pitchFamily="18" charset="0"/>
              </a:rPr>
              <a:t>Naast het INAO glas zijn er uiteraard nog andere goede en zelfs betere en mooiere degustatie glazen.</a:t>
            </a:r>
          </a:p>
          <a:p>
            <a:r>
              <a:rPr lang="nl-BE" dirty="0">
                <a:latin typeface="Adobe Caslon Pro" panose="0205050205050A020403" pitchFamily="18" charset="0"/>
              </a:rPr>
              <a:t>Ze hebben echter allen dezelfde eigenschappen:</a:t>
            </a:r>
          </a:p>
          <a:p>
            <a:pPr>
              <a:buFont typeface="Arial" pitchFamily="34" charset="0"/>
              <a:buChar char="•"/>
            </a:pPr>
            <a:r>
              <a:rPr lang="nl-BE" dirty="0">
                <a:latin typeface="Adobe Caslon Pro" panose="0205050205050A020403" pitchFamily="18" charset="0"/>
              </a:rPr>
              <a:t> Matig lange steel</a:t>
            </a:r>
          </a:p>
          <a:p>
            <a:pPr>
              <a:buFont typeface="Arial" pitchFamily="34" charset="0"/>
              <a:buChar char="•"/>
            </a:pPr>
            <a:r>
              <a:rPr lang="nl-BE" dirty="0">
                <a:latin typeface="Adobe Caslon Pro" panose="0205050205050A020403" pitchFamily="18" charset="0"/>
              </a:rPr>
              <a:t> Vrij brede bodem </a:t>
            </a:r>
          </a:p>
          <a:p>
            <a:pPr>
              <a:buFont typeface="Arial" pitchFamily="34" charset="0"/>
              <a:buChar char="•"/>
            </a:pPr>
            <a:r>
              <a:rPr lang="nl-BE" dirty="0">
                <a:latin typeface="Adobe Caslon Pro" panose="0205050205050A020403" pitchFamily="18" charset="0"/>
              </a:rPr>
              <a:t> Rechte wanden die licht conisch naar boven sluiten</a:t>
            </a:r>
          </a:p>
          <a:p>
            <a:pPr>
              <a:buFont typeface="Arial" pitchFamily="34" charset="0"/>
              <a:buChar char="•"/>
            </a:pPr>
            <a:r>
              <a:rPr lang="nl-BE" dirty="0">
                <a:latin typeface="Adobe Caslon Pro" panose="0205050205050A020403" pitchFamily="18" charset="0"/>
              </a:rPr>
              <a:t> Kristal, half kristal of </a:t>
            </a:r>
            <a:r>
              <a:rPr lang="nl-BE" dirty="0" err="1">
                <a:latin typeface="Adobe Caslon Pro" panose="0205050205050A020403" pitchFamily="18" charset="0"/>
              </a:rPr>
              <a:t>kwarx</a:t>
            </a:r>
            <a:r>
              <a:rPr lang="nl-BE" dirty="0">
                <a:latin typeface="Adobe Caslon Pro" panose="0205050205050A020403" pitchFamily="18" charset="0"/>
              </a:rPr>
              <a:t>. </a:t>
            </a:r>
          </a:p>
        </p:txBody>
      </p:sp>
      <p:pic>
        <p:nvPicPr>
          <p:cNvPr id="6" name="Afbeelding 5"/>
          <p:cNvPicPr>
            <a:picLocks noChangeAspect="1"/>
          </p:cNvPicPr>
          <p:nvPr/>
        </p:nvPicPr>
        <p:blipFill>
          <a:blip r:embed="rId3"/>
          <a:stretch>
            <a:fillRect/>
          </a:stretch>
        </p:blipFill>
        <p:spPr>
          <a:xfrm>
            <a:off x="539552" y="3284984"/>
            <a:ext cx="2950720" cy="2950720"/>
          </a:xfrm>
          <a:prstGeom prst="rect">
            <a:avLst/>
          </a:prstGeom>
        </p:spPr>
      </p:pic>
      <p:pic>
        <p:nvPicPr>
          <p:cNvPr id="7" name="Afbeelding 6"/>
          <p:cNvPicPr>
            <a:picLocks noChangeAspect="1"/>
          </p:cNvPicPr>
          <p:nvPr/>
        </p:nvPicPr>
        <p:blipFill>
          <a:blip r:embed="rId4"/>
          <a:stretch>
            <a:fillRect/>
          </a:stretch>
        </p:blipFill>
        <p:spPr>
          <a:xfrm>
            <a:off x="2771800" y="3429000"/>
            <a:ext cx="2731245" cy="2877561"/>
          </a:xfrm>
          <a:prstGeom prst="rect">
            <a:avLst/>
          </a:prstGeom>
        </p:spPr>
      </p:pic>
      <p:sp>
        <p:nvSpPr>
          <p:cNvPr id="9" name="Ovaal 8"/>
          <p:cNvSpPr/>
          <p:nvPr/>
        </p:nvSpPr>
        <p:spPr>
          <a:xfrm>
            <a:off x="5940152" y="3717032"/>
            <a:ext cx="1656184"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1" name="Rechte verbindingslijn met pijl 10"/>
          <p:cNvCxnSpPr/>
          <p:nvPr/>
        </p:nvCxnSpPr>
        <p:spPr>
          <a:xfrm flipH="1" flipV="1">
            <a:off x="4860032" y="3501008"/>
            <a:ext cx="1080120" cy="5040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1176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32" y="173914"/>
            <a:ext cx="4230216" cy="543959"/>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7: </a:t>
            </a:r>
            <a:endParaRPr lang="nl-BE" sz="2800" dirty="0">
              <a:latin typeface="Adobe Caslon Pro" panose="0205050205050A020403" pitchFamily="18" charset="0"/>
            </a:endParaRPr>
          </a:p>
        </p:txBody>
      </p:sp>
      <p:sp>
        <p:nvSpPr>
          <p:cNvPr id="3" name="Titel 1">
            <a:extLst>
              <a:ext uri="{FF2B5EF4-FFF2-40B4-BE49-F238E27FC236}">
                <a16:creationId xmlns:a16="http://schemas.microsoft.com/office/drawing/2014/main" id="{5BE788FC-F44A-47E7-860B-18796C100913}"/>
              </a:ext>
            </a:extLst>
          </p:cNvPr>
          <p:cNvSpPr txBox="1">
            <a:spLocks/>
          </p:cNvSpPr>
          <p:nvPr/>
        </p:nvSpPr>
        <p:spPr>
          <a:xfrm>
            <a:off x="100372" y="3839354"/>
            <a:ext cx="3103476" cy="543959"/>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8:</a:t>
            </a:r>
            <a:endParaRPr lang="nl-BE" sz="2800" dirty="0">
              <a:latin typeface="Adobe Caslon Pro" panose="0205050205050A020403" pitchFamily="18" charset="0"/>
            </a:endParaRPr>
          </a:p>
        </p:txBody>
      </p:sp>
      <p:pic>
        <p:nvPicPr>
          <p:cNvPr id="8" name="Afbeelding 7">
            <a:extLst>
              <a:ext uri="{FF2B5EF4-FFF2-40B4-BE49-F238E27FC236}">
                <a16:creationId xmlns:a16="http://schemas.microsoft.com/office/drawing/2014/main" id="{8E430014-34DE-49C3-A313-ED0337244815}"/>
              </a:ext>
            </a:extLst>
          </p:cNvPr>
          <p:cNvPicPr>
            <a:picLocks noChangeAspect="1"/>
          </p:cNvPicPr>
          <p:nvPr/>
        </p:nvPicPr>
        <p:blipFill>
          <a:blip r:embed="rId2"/>
          <a:stretch>
            <a:fillRect/>
          </a:stretch>
        </p:blipFill>
        <p:spPr>
          <a:xfrm>
            <a:off x="4313770" y="717873"/>
            <a:ext cx="4823098" cy="3190665"/>
          </a:xfrm>
          <a:prstGeom prst="rect">
            <a:avLst/>
          </a:prstGeom>
        </p:spPr>
      </p:pic>
      <p:sp>
        <p:nvSpPr>
          <p:cNvPr id="5" name="Tekstvak 4">
            <a:extLst>
              <a:ext uri="{FF2B5EF4-FFF2-40B4-BE49-F238E27FC236}">
                <a16:creationId xmlns:a16="http://schemas.microsoft.com/office/drawing/2014/main" id="{E9C12C4E-D10C-4137-B600-37770D8AD7D3}"/>
              </a:ext>
            </a:extLst>
          </p:cNvPr>
          <p:cNvSpPr txBox="1"/>
          <p:nvPr/>
        </p:nvSpPr>
        <p:spPr>
          <a:xfrm>
            <a:off x="107504" y="851973"/>
            <a:ext cx="4931808" cy="2677656"/>
          </a:xfrm>
          <a:prstGeom prst="rect">
            <a:avLst/>
          </a:prstGeom>
          <a:noFill/>
        </p:spPr>
        <p:txBody>
          <a:bodyPr wrap="square">
            <a:spAutoFit/>
          </a:bodyPr>
          <a:lstStyle/>
          <a:p>
            <a:r>
              <a:rPr lang="nl-NL" sz="2800" dirty="0"/>
              <a:t>60% is vergist op inox de rest is </a:t>
            </a:r>
            <a:r>
              <a:rPr lang="nl-NL" sz="2800" b="1" u="sng" dirty="0"/>
              <a:t>vergist op concrete </a:t>
            </a:r>
            <a:r>
              <a:rPr lang="nl-NL" sz="2800" b="1" u="sng" dirty="0" err="1"/>
              <a:t>eggs</a:t>
            </a:r>
            <a:r>
              <a:rPr lang="nl-NL" sz="2800" dirty="0"/>
              <a:t>, enkel met de </a:t>
            </a:r>
            <a:r>
              <a:rPr lang="nl-NL" sz="2800" b="1" u="sng" dirty="0"/>
              <a:t>natuurlijke gist</a:t>
            </a:r>
            <a:r>
              <a:rPr lang="nl-NL" sz="2800" dirty="0"/>
              <a:t>. De wijn verbleef </a:t>
            </a:r>
            <a:r>
              <a:rPr lang="nl-NL" sz="2800" b="1" u="sng" dirty="0"/>
              <a:t>5 maand op de lies</a:t>
            </a:r>
            <a:r>
              <a:rPr lang="nl-NL" sz="2800" dirty="0"/>
              <a:t>, dit geeft de wijn een vollere en complexe smaak. </a:t>
            </a:r>
            <a:endParaRPr lang="nl-BE" sz="2800" dirty="0"/>
          </a:p>
        </p:txBody>
      </p:sp>
      <p:sp>
        <p:nvSpPr>
          <p:cNvPr id="7" name="Tekstvak 6">
            <a:extLst>
              <a:ext uri="{FF2B5EF4-FFF2-40B4-BE49-F238E27FC236}">
                <a16:creationId xmlns:a16="http://schemas.microsoft.com/office/drawing/2014/main" id="{E518DAFA-77FD-4B6E-83A3-1F19CF40FA32}"/>
              </a:ext>
            </a:extLst>
          </p:cNvPr>
          <p:cNvSpPr txBox="1"/>
          <p:nvPr/>
        </p:nvSpPr>
        <p:spPr>
          <a:xfrm>
            <a:off x="323528" y="4688540"/>
            <a:ext cx="8208912" cy="1384995"/>
          </a:xfrm>
          <a:prstGeom prst="rect">
            <a:avLst/>
          </a:prstGeom>
          <a:noFill/>
        </p:spPr>
        <p:txBody>
          <a:bodyPr wrap="square">
            <a:spAutoFit/>
          </a:bodyPr>
          <a:lstStyle/>
          <a:p>
            <a:r>
              <a:rPr lang="nl-NL" sz="2800" dirty="0"/>
              <a:t>Vergist op </a:t>
            </a:r>
            <a:r>
              <a:rPr lang="nl-NL" sz="2800" b="1" u="sng" dirty="0"/>
              <a:t>Franse eik met 10 maand rijping </a:t>
            </a:r>
            <a:r>
              <a:rPr lang="nl-NL" sz="2800" b="1" u="sng" dirty="0" err="1"/>
              <a:t>sur</a:t>
            </a:r>
            <a:r>
              <a:rPr lang="nl-NL" sz="2800" b="1" u="sng" dirty="0"/>
              <a:t> lies</a:t>
            </a:r>
            <a:r>
              <a:rPr lang="nl-NL" sz="2800" dirty="0"/>
              <a:t>. Deze wijn onderging de </a:t>
            </a:r>
            <a:r>
              <a:rPr lang="nl-NL" sz="2800" b="1" u="sng" dirty="0" err="1"/>
              <a:t>malolactische</a:t>
            </a:r>
            <a:r>
              <a:rPr lang="nl-NL" sz="2800" b="1" u="sng" dirty="0"/>
              <a:t> gisting</a:t>
            </a:r>
            <a:r>
              <a:rPr lang="nl-NL" sz="2800" dirty="0"/>
              <a:t>. </a:t>
            </a:r>
            <a:endParaRPr lang="nl-BE" sz="2800" dirty="0"/>
          </a:p>
        </p:txBody>
      </p:sp>
      <p:sp>
        <p:nvSpPr>
          <p:cNvPr id="9" name="Titel 1">
            <a:extLst>
              <a:ext uri="{FF2B5EF4-FFF2-40B4-BE49-F238E27FC236}">
                <a16:creationId xmlns:a16="http://schemas.microsoft.com/office/drawing/2014/main" id="{6F26D6F0-81A3-4915-9149-15E55F384275}"/>
              </a:ext>
            </a:extLst>
          </p:cNvPr>
          <p:cNvSpPr txBox="1">
            <a:spLocks/>
          </p:cNvSpPr>
          <p:nvPr/>
        </p:nvSpPr>
        <p:spPr>
          <a:xfrm>
            <a:off x="2915816" y="173914"/>
            <a:ext cx="6077036" cy="664914"/>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Chardonnay</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Sans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Chene</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2018 Kruger  </a:t>
            </a:r>
            <a:endParaRPr lang="nl-BE" sz="2800" dirty="0">
              <a:latin typeface="Adobe Caslon Pro" panose="0205050205050A020403" pitchFamily="18" charset="0"/>
            </a:endParaRPr>
          </a:p>
        </p:txBody>
      </p:sp>
      <p:sp>
        <p:nvSpPr>
          <p:cNvPr id="10" name="Titel 1">
            <a:extLst>
              <a:ext uri="{FF2B5EF4-FFF2-40B4-BE49-F238E27FC236}">
                <a16:creationId xmlns:a16="http://schemas.microsoft.com/office/drawing/2014/main" id="{7C285D34-B3C9-4FBB-87A3-0662C1DD48E3}"/>
              </a:ext>
            </a:extLst>
          </p:cNvPr>
          <p:cNvSpPr txBox="1">
            <a:spLocks/>
          </p:cNvSpPr>
          <p:nvPr/>
        </p:nvSpPr>
        <p:spPr>
          <a:xfrm>
            <a:off x="3059832" y="3839354"/>
            <a:ext cx="5635112" cy="608265"/>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Chardonnay</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Klipkop</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2018 Kruger</a:t>
            </a:r>
            <a:endParaRPr lang="nl-BE" sz="2800" dirty="0">
              <a:latin typeface="Adobe Caslon Pro" panose="0205050205050A020403" pitchFamily="18" charset="0"/>
            </a:endParaRPr>
          </a:p>
        </p:txBody>
      </p:sp>
      <p:sp>
        <p:nvSpPr>
          <p:cNvPr id="4" name="Rechthoek 3">
            <a:extLst>
              <a:ext uri="{FF2B5EF4-FFF2-40B4-BE49-F238E27FC236}">
                <a16:creationId xmlns:a16="http://schemas.microsoft.com/office/drawing/2014/main" id="{22DD64E1-CDBE-4B4B-8475-EFEB52EFBED5}"/>
              </a:ext>
            </a:extLst>
          </p:cNvPr>
          <p:cNvSpPr/>
          <p:nvPr/>
        </p:nvSpPr>
        <p:spPr>
          <a:xfrm>
            <a:off x="5039312" y="173914"/>
            <a:ext cx="1889389" cy="495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F65720AB-90A6-4097-9369-A1BA1E83433E}"/>
              </a:ext>
            </a:extLst>
          </p:cNvPr>
          <p:cNvSpPr/>
          <p:nvPr/>
        </p:nvSpPr>
        <p:spPr>
          <a:xfrm>
            <a:off x="5218613" y="3863638"/>
            <a:ext cx="1369611" cy="54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4855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p:bldP spid="9" grpId="1"/>
      <p:bldP spid="10" grpId="0"/>
      <p:bldP spid="10" grpId="1"/>
      <p:bldP spid="4"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4320480" cy="504056"/>
          </a:xfrm>
        </p:spPr>
        <p:txBody>
          <a:bodyPr anchor="t"/>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Degustatie wijn 9:</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br>
              <a:rPr lang="nl-BE" sz="2800" b="1" dirty="0">
                <a:solidFill>
                  <a:schemeClr val="tx1"/>
                </a:solidFill>
                <a:latin typeface="Adobe Caslon Pro" panose="0205050205050A020403" pitchFamily="18" charset="0"/>
              </a:rPr>
            </a:br>
            <a:br>
              <a:rPr lang="nl-BE" sz="2800" dirty="0">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pic>
        <p:nvPicPr>
          <p:cNvPr id="5" name="Afbeelding 4">
            <a:extLst>
              <a:ext uri="{FF2B5EF4-FFF2-40B4-BE49-F238E27FC236}">
                <a16:creationId xmlns:a16="http://schemas.microsoft.com/office/drawing/2014/main" id="{D6B22884-5051-4804-A2FE-43F3D65AFFE6}"/>
              </a:ext>
            </a:extLst>
          </p:cNvPr>
          <p:cNvPicPr>
            <a:picLocks noChangeAspect="1"/>
          </p:cNvPicPr>
          <p:nvPr/>
        </p:nvPicPr>
        <p:blipFill>
          <a:blip r:embed="rId2"/>
          <a:stretch>
            <a:fillRect/>
          </a:stretch>
        </p:blipFill>
        <p:spPr>
          <a:xfrm>
            <a:off x="624156" y="2426716"/>
            <a:ext cx="7031513" cy="576064"/>
          </a:xfrm>
          <a:prstGeom prst="rect">
            <a:avLst/>
          </a:prstGeom>
        </p:spPr>
      </p:pic>
      <p:pic>
        <p:nvPicPr>
          <p:cNvPr id="7" name="Afbeelding 6">
            <a:extLst>
              <a:ext uri="{FF2B5EF4-FFF2-40B4-BE49-F238E27FC236}">
                <a16:creationId xmlns:a16="http://schemas.microsoft.com/office/drawing/2014/main" id="{EC6D8BB0-D575-4EAC-9309-F431F92668FA}"/>
              </a:ext>
            </a:extLst>
          </p:cNvPr>
          <p:cNvPicPr>
            <a:picLocks noChangeAspect="1"/>
          </p:cNvPicPr>
          <p:nvPr/>
        </p:nvPicPr>
        <p:blipFill>
          <a:blip r:embed="rId3"/>
          <a:stretch>
            <a:fillRect/>
          </a:stretch>
        </p:blipFill>
        <p:spPr>
          <a:xfrm>
            <a:off x="624156" y="3027445"/>
            <a:ext cx="7058814" cy="1511912"/>
          </a:xfrm>
          <a:prstGeom prst="rect">
            <a:avLst/>
          </a:prstGeom>
        </p:spPr>
      </p:pic>
      <p:pic>
        <p:nvPicPr>
          <p:cNvPr id="9" name="Afbeelding 8">
            <a:extLst>
              <a:ext uri="{FF2B5EF4-FFF2-40B4-BE49-F238E27FC236}">
                <a16:creationId xmlns:a16="http://schemas.microsoft.com/office/drawing/2014/main" id="{F13B4003-7A96-47CB-A663-5BD021B51779}"/>
              </a:ext>
            </a:extLst>
          </p:cNvPr>
          <p:cNvPicPr>
            <a:picLocks noChangeAspect="1"/>
          </p:cNvPicPr>
          <p:nvPr/>
        </p:nvPicPr>
        <p:blipFill>
          <a:blip r:embed="rId4"/>
          <a:stretch>
            <a:fillRect/>
          </a:stretch>
        </p:blipFill>
        <p:spPr>
          <a:xfrm>
            <a:off x="624156" y="4616620"/>
            <a:ext cx="7439169" cy="936104"/>
          </a:xfrm>
          <a:prstGeom prst="rect">
            <a:avLst/>
          </a:prstGeom>
        </p:spPr>
      </p:pic>
      <p:sp>
        <p:nvSpPr>
          <p:cNvPr id="10" name="Rechthoek 9">
            <a:extLst>
              <a:ext uri="{FF2B5EF4-FFF2-40B4-BE49-F238E27FC236}">
                <a16:creationId xmlns:a16="http://schemas.microsoft.com/office/drawing/2014/main" id="{23936242-4DF5-49B4-8394-419B585660BC}"/>
              </a:ext>
            </a:extLst>
          </p:cNvPr>
          <p:cNvSpPr/>
          <p:nvPr/>
        </p:nvSpPr>
        <p:spPr>
          <a:xfrm>
            <a:off x="2663788" y="3786277"/>
            <a:ext cx="3960440" cy="3961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E8FEE989-58AF-4640-A85D-44F6E8410426}"/>
              </a:ext>
            </a:extLst>
          </p:cNvPr>
          <p:cNvSpPr/>
          <p:nvPr/>
        </p:nvSpPr>
        <p:spPr>
          <a:xfrm>
            <a:off x="3768739" y="4654277"/>
            <a:ext cx="2099404" cy="4303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839D1726-D620-44CD-8220-D7E5DBED7644}"/>
              </a:ext>
            </a:extLst>
          </p:cNvPr>
          <p:cNvSpPr/>
          <p:nvPr/>
        </p:nvSpPr>
        <p:spPr>
          <a:xfrm>
            <a:off x="5836934" y="4473930"/>
            <a:ext cx="2016224" cy="936104"/>
          </a:xfrm>
          <a:prstGeom prst="ellipse">
            <a:avLst/>
          </a:prstGeom>
          <a:noFill/>
          <a:ln w="762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662FFF0D-39EA-4461-993C-36A3BAFE87EB}"/>
              </a:ext>
            </a:extLst>
          </p:cNvPr>
          <p:cNvSpPr txBox="1"/>
          <p:nvPr/>
        </p:nvSpPr>
        <p:spPr>
          <a:xfrm>
            <a:off x="5868143" y="5371076"/>
            <a:ext cx="3168353" cy="1384995"/>
          </a:xfrm>
          <a:prstGeom prst="rect">
            <a:avLst/>
          </a:prstGeom>
          <a:noFill/>
        </p:spPr>
        <p:txBody>
          <a:bodyPr wrap="square" rtlCol="0">
            <a:spAutoFit/>
          </a:bodyPr>
          <a:lstStyle/>
          <a:p>
            <a:r>
              <a:rPr lang="nl-BE" sz="2800" b="1" u="sng" dirty="0"/>
              <a:t>Zuur uitgedrukt in wijnsteenzuur = 4,62 gr/l</a:t>
            </a:r>
          </a:p>
        </p:txBody>
      </p:sp>
      <p:sp>
        <p:nvSpPr>
          <p:cNvPr id="14" name="Pijl: gebogen omhoog 13">
            <a:extLst>
              <a:ext uri="{FF2B5EF4-FFF2-40B4-BE49-F238E27FC236}">
                <a16:creationId xmlns:a16="http://schemas.microsoft.com/office/drawing/2014/main" id="{0C6BC9E4-4EA4-4AAB-A3D3-2F820379354E}"/>
              </a:ext>
            </a:extLst>
          </p:cNvPr>
          <p:cNvSpPr/>
          <p:nvPr/>
        </p:nvSpPr>
        <p:spPr>
          <a:xfrm rot="5400000">
            <a:off x="4648802" y="5337212"/>
            <a:ext cx="1440160" cy="93610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Afbeelding 16">
            <a:extLst>
              <a:ext uri="{FF2B5EF4-FFF2-40B4-BE49-F238E27FC236}">
                <a16:creationId xmlns:a16="http://schemas.microsoft.com/office/drawing/2014/main" id="{83CEFAC8-DA56-4809-8DF9-1D037FD6EE2A}"/>
              </a:ext>
            </a:extLst>
          </p:cNvPr>
          <p:cNvPicPr>
            <a:picLocks noChangeAspect="1"/>
          </p:cNvPicPr>
          <p:nvPr/>
        </p:nvPicPr>
        <p:blipFill>
          <a:blip r:embed="rId5"/>
          <a:stretch>
            <a:fillRect/>
          </a:stretch>
        </p:blipFill>
        <p:spPr>
          <a:xfrm>
            <a:off x="4153563" y="72577"/>
            <a:ext cx="3586789" cy="2290781"/>
          </a:xfrm>
          <a:prstGeom prst="rect">
            <a:avLst/>
          </a:prstGeom>
        </p:spPr>
      </p:pic>
      <p:sp>
        <p:nvSpPr>
          <p:cNvPr id="15" name="Titel 1">
            <a:extLst>
              <a:ext uri="{FF2B5EF4-FFF2-40B4-BE49-F238E27FC236}">
                <a16:creationId xmlns:a16="http://schemas.microsoft.com/office/drawing/2014/main" id="{FC937EBE-9FF4-4AB6-B3EA-7DC5AE83C936}"/>
              </a:ext>
            </a:extLst>
          </p:cNvPr>
          <p:cNvSpPr txBox="1">
            <a:spLocks/>
          </p:cNvSpPr>
          <p:nvPr/>
        </p:nvSpPr>
        <p:spPr>
          <a:xfrm>
            <a:off x="305578" y="882972"/>
            <a:ext cx="3793928" cy="1354513"/>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Le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Limoux</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2013</a:t>
            </a:r>
            <a:b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b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Chateau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Rives</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r>
              <a:rPr lang="nl-BE" sz="2800" u="sng" dirty="0" err="1">
                <a:solidFill>
                  <a:schemeClr val="tx1"/>
                </a:solidFill>
                <a:effectLst>
                  <a:outerShdw blurRad="38100" dist="38100" dir="2700000" algn="tl">
                    <a:srgbClr val="000000">
                      <a:alpha val="43137"/>
                    </a:srgbClr>
                  </a:outerShdw>
                </a:effectLst>
                <a:latin typeface="Adobe Caslon Pro" panose="0205050205050A020403" pitchFamily="18" charset="0"/>
              </a:rPr>
              <a:t>Blanques</a:t>
            </a:r>
            <a:r>
              <a:rPr lang="nl-BE" sz="2800" u="sng" dirty="0">
                <a:solidFill>
                  <a:schemeClr val="tx1"/>
                </a:solidFill>
                <a:effectLst>
                  <a:outerShdw blurRad="38100" dist="38100" dir="2700000" algn="tl">
                    <a:srgbClr val="000000">
                      <a:alpha val="43137"/>
                    </a:srgbClr>
                  </a:outerShdw>
                </a:effectLst>
                <a:latin typeface="Adobe Caslon Pro" panose="0205050205050A020403" pitchFamily="18" charset="0"/>
              </a:rPr>
              <a:t>.  </a:t>
            </a:r>
            <a:endParaRPr lang="nl-BE" sz="2800" dirty="0">
              <a:latin typeface="Adobe Caslon Pro" panose="0205050205050A020403" pitchFamily="18" charset="0"/>
            </a:endParaRPr>
          </a:p>
        </p:txBody>
      </p:sp>
    </p:spTree>
    <p:extLst>
      <p:ext uri="{BB962C8B-B14F-4D97-AF65-F5344CB8AC3E}">
        <p14:creationId xmlns:p14="http://schemas.microsoft.com/office/powerpoint/2010/main" val="41676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p:bldP spid="14" grpId="0" animBg="1"/>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0"/>
            <a:ext cx="9141656" cy="792088"/>
          </a:xfrm>
        </p:spPr>
        <p:txBody>
          <a:bodyPr anchor="t"/>
          <a:lstStyle/>
          <a:p>
            <a:pPr algn="l"/>
            <a:r>
              <a:rPr lang="nl-BE" sz="2800" dirty="0">
                <a:solidFill>
                  <a:schemeClr val="tx1"/>
                </a:solidFill>
                <a:latin typeface="Adobe Caslon Pro" panose="0205050205050A020403" pitchFamily="18" charset="0"/>
              </a:rPr>
              <a:t>Degustatie</a:t>
            </a:r>
            <a:br>
              <a:rPr lang="nl-BE" sz="2800" dirty="0">
                <a:solidFill>
                  <a:schemeClr val="tx1"/>
                </a:solidFill>
                <a:latin typeface="Adobe Caslon Pro" panose="0205050205050A020403" pitchFamily="18" charset="0"/>
              </a:rPr>
            </a:br>
            <a:br>
              <a:rPr lang="nl-BE" sz="2800" dirty="0">
                <a:latin typeface="Adobe Caslon Pro" panose="0205050205050A020403" pitchFamily="18" charset="0"/>
              </a:rPr>
            </a:br>
            <a:endParaRPr lang="nl-BE" sz="2800" dirty="0">
              <a:latin typeface="Adobe Caslon Pro" panose="0205050205050A020403" pitchFamily="18" charset="0"/>
            </a:endParaRPr>
          </a:p>
        </p:txBody>
      </p:sp>
      <p:graphicFrame>
        <p:nvGraphicFramePr>
          <p:cNvPr id="3" name="Tabel 2"/>
          <p:cNvGraphicFramePr>
            <a:graphicFrameLocks noGrp="1"/>
          </p:cNvGraphicFramePr>
          <p:nvPr>
            <p:extLst>
              <p:ext uri="{D42A27DB-BD31-4B8C-83A1-F6EECF244321}">
                <p14:modId xmlns:p14="http://schemas.microsoft.com/office/powerpoint/2010/main" val="3118731041"/>
              </p:ext>
            </p:extLst>
          </p:nvPr>
        </p:nvGraphicFramePr>
        <p:xfrm>
          <a:off x="-36512" y="692696"/>
          <a:ext cx="9180512" cy="6165306"/>
        </p:xfrm>
        <a:graphic>
          <a:graphicData uri="http://schemas.openxmlformats.org/drawingml/2006/table">
            <a:tbl>
              <a:tblPr firstRow="1" bandRow="1">
                <a:tableStyleId>{5C22544A-7EE6-4342-B048-85BDC9FD1C3A}</a:tableStyleId>
              </a:tblPr>
              <a:tblGrid>
                <a:gridCol w="2322512">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94596">
                <a:tc>
                  <a:txBody>
                    <a:bodyPr/>
                    <a:lstStyle/>
                    <a:p>
                      <a:pPr algn="ctr"/>
                      <a:r>
                        <a:rPr lang="nl-BE" dirty="0"/>
                        <a:t>Wijn</a:t>
                      </a:r>
                    </a:p>
                  </a:txBody>
                  <a:tcPr/>
                </a:tc>
                <a:tc>
                  <a:txBody>
                    <a:bodyPr/>
                    <a:lstStyle/>
                    <a:p>
                      <a:pPr algn="ctr"/>
                      <a:r>
                        <a:rPr lang="nl-BE" dirty="0"/>
                        <a:t>Domein</a:t>
                      </a:r>
                    </a:p>
                  </a:txBody>
                  <a:tcPr/>
                </a:tc>
                <a:tc>
                  <a:txBody>
                    <a:bodyPr/>
                    <a:lstStyle/>
                    <a:p>
                      <a:pPr algn="ctr"/>
                      <a:r>
                        <a:rPr lang="nl-BE" dirty="0"/>
                        <a:t>Land / streek</a:t>
                      </a:r>
                    </a:p>
                  </a:txBody>
                  <a:tcPr/>
                </a:tc>
                <a:tc>
                  <a:txBody>
                    <a:bodyPr/>
                    <a:lstStyle/>
                    <a:p>
                      <a:pPr algn="ctr"/>
                      <a:r>
                        <a:rPr lang="nl-BE" dirty="0"/>
                        <a:t>prijs</a:t>
                      </a:r>
                    </a:p>
                  </a:txBody>
                  <a:tcPr/>
                </a:tc>
                <a:extLst>
                  <a:ext uri="{0D108BD9-81ED-4DB2-BD59-A6C34878D82A}">
                    <a16:rowId xmlns:a16="http://schemas.microsoft.com/office/drawing/2014/main" val="10000"/>
                  </a:ext>
                </a:extLst>
              </a:tr>
              <a:tr h="641190">
                <a:tc>
                  <a:txBody>
                    <a:bodyPr/>
                    <a:lstStyle/>
                    <a:p>
                      <a:r>
                        <a:rPr lang="nl-BE" dirty="0" err="1"/>
                        <a:t>Albariño</a:t>
                      </a:r>
                      <a:r>
                        <a:rPr lang="nl-BE" dirty="0"/>
                        <a:t>  </a:t>
                      </a:r>
                    </a:p>
                  </a:txBody>
                  <a:tcPr/>
                </a:tc>
                <a:tc>
                  <a:txBody>
                    <a:bodyPr/>
                    <a:lstStyle/>
                    <a:p>
                      <a:r>
                        <a:rPr lang="nl-BE" dirty="0" err="1"/>
                        <a:t>Azuleo</a:t>
                      </a:r>
                      <a:endParaRPr lang="nl-BE" dirty="0"/>
                    </a:p>
                  </a:txBody>
                  <a:tcPr/>
                </a:tc>
                <a:tc>
                  <a:txBody>
                    <a:bodyPr/>
                    <a:lstStyle/>
                    <a:p>
                      <a:r>
                        <a:rPr lang="nl-BE" dirty="0" err="1"/>
                        <a:t>Rias</a:t>
                      </a:r>
                      <a:r>
                        <a:rPr lang="nl-BE" dirty="0"/>
                        <a:t> </a:t>
                      </a:r>
                      <a:r>
                        <a:rPr lang="nl-BE" dirty="0" err="1"/>
                        <a:t>Baixas</a:t>
                      </a:r>
                      <a:r>
                        <a:rPr lang="nl-BE" dirty="0"/>
                        <a:t> Spanje</a:t>
                      </a:r>
                    </a:p>
                  </a:txBody>
                  <a:tcPr/>
                </a:tc>
                <a:tc>
                  <a:txBody>
                    <a:bodyPr/>
                    <a:lstStyle/>
                    <a:p>
                      <a:r>
                        <a:rPr lang="nl-BE" dirty="0"/>
                        <a:t>9,20€</a:t>
                      </a:r>
                    </a:p>
                  </a:txBody>
                  <a:tcPr/>
                </a:tc>
                <a:extLst>
                  <a:ext uri="{0D108BD9-81ED-4DB2-BD59-A6C34878D82A}">
                    <a16:rowId xmlns:a16="http://schemas.microsoft.com/office/drawing/2014/main" val="10001"/>
                  </a:ext>
                </a:extLst>
              </a:tr>
              <a:tr h="641190">
                <a:tc>
                  <a:txBody>
                    <a:bodyPr/>
                    <a:lstStyle/>
                    <a:p>
                      <a:r>
                        <a:rPr lang="nl-BE" dirty="0"/>
                        <a:t>Tristan - </a:t>
                      </a:r>
                      <a:r>
                        <a:rPr lang="nl-BE" dirty="0" err="1"/>
                        <a:t>Johanniter</a:t>
                      </a:r>
                      <a:endParaRPr lang="nl-BE" dirty="0"/>
                    </a:p>
                  </a:txBody>
                  <a:tcPr/>
                </a:tc>
                <a:tc>
                  <a:txBody>
                    <a:bodyPr/>
                    <a:lstStyle/>
                    <a:p>
                      <a:r>
                        <a:rPr lang="nl-BE" dirty="0" err="1"/>
                        <a:t>Wetterberghe</a:t>
                      </a:r>
                      <a:endParaRPr lang="nl-BE" dirty="0"/>
                    </a:p>
                  </a:txBody>
                  <a:tcPr/>
                </a:tc>
                <a:tc>
                  <a:txBody>
                    <a:bodyPr/>
                    <a:lstStyle/>
                    <a:p>
                      <a:r>
                        <a:rPr lang="nl-BE" dirty="0"/>
                        <a:t>Vlaanderen</a:t>
                      </a:r>
                    </a:p>
                  </a:txBody>
                  <a:tcPr/>
                </a:tc>
                <a:tc>
                  <a:txBody>
                    <a:bodyPr/>
                    <a:lstStyle/>
                    <a:p>
                      <a:r>
                        <a:rPr lang="nl-BE" dirty="0"/>
                        <a:t>15,00€</a:t>
                      </a:r>
                    </a:p>
                  </a:txBody>
                  <a:tcPr/>
                </a:tc>
                <a:extLst>
                  <a:ext uri="{0D108BD9-81ED-4DB2-BD59-A6C34878D82A}">
                    <a16:rowId xmlns:a16="http://schemas.microsoft.com/office/drawing/2014/main" val="10002"/>
                  </a:ext>
                </a:extLst>
              </a:tr>
              <a:tr h="641190">
                <a:tc>
                  <a:txBody>
                    <a:bodyPr/>
                    <a:lstStyle/>
                    <a:p>
                      <a:r>
                        <a:rPr lang="nl-BE" dirty="0" err="1"/>
                        <a:t>Greco</a:t>
                      </a:r>
                      <a:r>
                        <a:rPr lang="nl-BE" dirty="0"/>
                        <a:t>  (</a:t>
                      </a:r>
                      <a:r>
                        <a:rPr lang="nl-BE" dirty="0" err="1"/>
                        <a:t>bianco</a:t>
                      </a:r>
                      <a:r>
                        <a:rPr lang="nl-BE" dirty="0"/>
                        <a:t>)</a:t>
                      </a:r>
                    </a:p>
                  </a:txBody>
                  <a:tcPr/>
                </a:tc>
                <a:tc>
                  <a:txBody>
                    <a:bodyPr/>
                    <a:lstStyle/>
                    <a:p>
                      <a:r>
                        <a:rPr lang="nl-BE" dirty="0" err="1"/>
                        <a:t>Statti</a:t>
                      </a:r>
                      <a:endParaRPr lang="nl-BE" dirty="0"/>
                    </a:p>
                  </a:txBody>
                  <a:tcPr/>
                </a:tc>
                <a:tc>
                  <a:txBody>
                    <a:bodyPr/>
                    <a:lstStyle/>
                    <a:p>
                      <a:r>
                        <a:rPr lang="nl-BE" dirty="0"/>
                        <a:t>Calabria  Italië</a:t>
                      </a:r>
                    </a:p>
                  </a:txBody>
                  <a:tcPr/>
                </a:tc>
                <a:tc>
                  <a:txBody>
                    <a:bodyPr/>
                    <a:lstStyle/>
                    <a:p>
                      <a:r>
                        <a:rPr lang="nl-BE" dirty="0"/>
                        <a:t>12,00€</a:t>
                      </a:r>
                    </a:p>
                  </a:txBody>
                  <a:tcPr/>
                </a:tc>
                <a:extLst>
                  <a:ext uri="{0D108BD9-81ED-4DB2-BD59-A6C34878D82A}">
                    <a16:rowId xmlns:a16="http://schemas.microsoft.com/office/drawing/2014/main" val="10003"/>
                  </a:ext>
                </a:extLst>
              </a:tr>
              <a:tr h="641190">
                <a:tc>
                  <a:txBody>
                    <a:bodyPr/>
                    <a:lstStyle/>
                    <a:p>
                      <a:r>
                        <a:rPr lang="nl-BE" dirty="0" err="1"/>
                        <a:t>Torrontes</a:t>
                      </a:r>
                      <a:endParaRPr lang="nl-BE" dirty="0"/>
                    </a:p>
                  </a:txBody>
                  <a:tcPr/>
                </a:tc>
                <a:tc>
                  <a:txBody>
                    <a:bodyPr/>
                    <a:lstStyle/>
                    <a:p>
                      <a:r>
                        <a:rPr lang="nl-BE" dirty="0"/>
                        <a:t>Susan </a:t>
                      </a:r>
                      <a:r>
                        <a:rPr lang="nl-BE" dirty="0" err="1"/>
                        <a:t>Balbo</a:t>
                      </a:r>
                      <a:endParaRPr lang="nl-BE" dirty="0"/>
                    </a:p>
                  </a:txBody>
                  <a:tcPr/>
                </a:tc>
                <a:tc>
                  <a:txBody>
                    <a:bodyPr/>
                    <a:lstStyle/>
                    <a:p>
                      <a:r>
                        <a:rPr lang="nl-BE" dirty="0"/>
                        <a:t>Argentinië</a:t>
                      </a:r>
                    </a:p>
                  </a:txBody>
                  <a:tcPr/>
                </a:tc>
                <a:tc>
                  <a:txBody>
                    <a:bodyPr/>
                    <a:lstStyle/>
                    <a:p>
                      <a:r>
                        <a:rPr lang="nl-BE" dirty="0"/>
                        <a:t>15,45€</a:t>
                      </a:r>
                    </a:p>
                  </a:txBody>
                  <a:tcPr/>
                </a:tc>
                <a:extLst>
                  <a:ext uri="{0D108BD9-81ED-4DB2-BD59-A6C34878D82A}">
                    <a16:rowId xmlns:a16="http://schemas.microsoft.com/office/drawing/2014/main" val="10004"/>
                  </a:ext>
                </a:extLst>
              </a:tr>
              <a:tr h="641190">
                <a:tc>
                  <a:txBody>
                    <a:bodyPr/>
                    <a:lstStyle/>
                    <a:p>
                      <a:r>
                        <a:rPr lang="nl-BE" dirty="0" err="1"/>
                        <a:t>Ollo</a:t>
                      </a:r>
                      <a:endParaRPr lang="nl-BE" dirty="0"/>
                    </a:p>
                  </a:txBody>
                  <a:tcPr/>
                </a:tc>
                <a:tc>
                  <a:txBody>
                    <a:bodyPr/>
                    <a:lstStyle/>
                    <a:p>
                      <a:r>
                        <a:rPr lang="nl-BE" dirty="0" err="1"/>
                        <a:t>Altydgedacht</a:t>
                      </a:r>
                      <a:endParaRPr lang="nl-BE" dirty="0"/>
                    </a:p>
                  </a:txBody>
                  <a:tcPr/>
                </a:tc>
                <a:tc>
                  <a:txBody>
                    <a:bodyPr/>
                    <a:lstStyle/>
                    <a:p>
                      <a:r>
                        <a:rPr lang="nl-BE" dirty="0" err="1"/>
                        <a:t>Durbanville</a:t>
                      </a:r>
                      <a:r>
                        <a:rPr lang="nl-BE" dirty="0"/>
                        <a:t>   ZA</a:t>
                      </a:r>
                    </a:p>
                  </a:txBody>
                  <a:tcPr/>
                </a:tc>
                <a:tc>
                  <a:txBody>
                    <a:bodyPr/>
                    <a:lstStyle/>
                    <a:p>
                      <a:r>
                        <a:rPr lang="nl-BE" dirty="0"/>
                        <a:t>13,40€</a:t>
                      </a:r>
                    </a:p>
                  </a:txBody>
                  <a:tcPr/>
                </a:tc>
                <a:extLst>
                  <a:ext uri="{0D108BD9-81ED-4DB2-BD59-A6C34878D82A}">
                    <a16:rowId xmlns:a16="http://schemas.microsoft.com/office/drawing/2014/main" val="1048257158"/>
                  </a:ext>
                </a:extLst>
              </a:tr>
              <a:tr h="641190">
                <a:tc>
                  <a:txBody>
                    <a:bodyPr/>
                    <a:lstStyle/>
                    <a:p>
                      <a:r>
                        <a:rPr lang="nl-BE" dirty="0" err="1"/>
                        <a:t>Chenin</a:t>
                      </a:r>
                      <a:r>
                        <a:rPr lang="nl-BE" dirty="0"/>
                        <a:t> Blanc</a:t>
                      </a:r>
                    </a:p>
                  </a:txBody>
                  <a:tcPr/>
                </a:tc>
                <a:tc>
                  <a:txBody>
                    <a:bodyPr/>
                    <a:lstStyle/>
                    <a:p>
                      <a:r>
                        <a:rPr lang="nl-BE" dirty="0"/>
                        <a:t>Ernie Els</a:t>
                      </a:r>
                    </a:p>
                  </a:txBody>
                  <a:tcPr/>
                </a:tc>
                <a:tc>
                  <a:txBody>
                    <a:bodyPr/>
                    <a:lstStyle/>
                    <a:p>
                      <a:r>
                        <a:rPr lang="nl-BE" dirty="0" err="1"/>
                        <a:t>Stellenbosch</a:t>
                      </a:r>
                      <a:r>
                        <a:rPr lang="nl-BE" dirty="0"/>
                        <a:t>   ZA</a:t>
                      </a:r>
                    </a:p>
                  </a:txBody>
                  <a:tcPr/>
                </a:tc>
                <a:tc>
                  <a:txBody>
                    <a:bodyPr/>
                    <a:lstStyle/>
                    <a:p>
                      <a:r>
                        <a:rPr lang="nl-BE" dirty="0"/>
                        <a:t>10,00€</a:t>
                      </a:r>
                    </a:p>
                  </a:txBody>
                  <a:tcPr/>
                </a:tc>
                <a:extLst>
                  <a:ext uri="{0D108BD9-81ED-4DB2-BD59-A6C34878D82A}">
                    <a16:rowId xmlns:a16="http://schemas.microsoft.com/office/drawing/2014/main" val="10005"/>
                  </a:ext>
                </a:extLst>
              </a:tr>
              <a:tr h="641190">
                <a:tc>
                  <a:txBody>
                    <a:bodyPr/>
                    <a:lstStyle/>
                    <a:p>
                      <a:r>
                        <a:rPr lang="nl-BE" dirty="0" err="1"/>
                        <a:t>Chardonnay</a:t>
                      </a:r>
                      <a:r>
                        <a:rPr lang="nl-BE" dirty="0"/>
                        <a:t>  “Sans </a:t>
                      </a:r>
                      <a:r>
                        <a:rPr lang="nl-BE" dirty="0" err="1"/>
                        <a:t>Chene</a:t>
                      </a:r>
                      <a:r>
                        <a:rPr lang="nl-BE" dirty="0"/>
                        <a:t>”</a:t>
                      </a:r>
                    </a:p>
                  </a:txBody>
                  <a:tcPr/>
                </a:tc>
                <a:tc>
                  <a:txBody>
                    <a:bodyPr/>
                    <a:lstStyle/>
                    <a:p>
                      <a:r>
                        <a:rPr lang="nl-BE" dirty="0"/>
                        <a:t>Kruger</a:t>
                      </a:r>
                    </a:p>
                  </a:txBody>
                  <a:tcPr/>
                </a:tc>
                <a:tc>
                  <a:txBody>
                    <a:bodyPr/>
                    <a:lstStyle/>
                    <a:p>
                      <a:r>
                        <a:rPr lang="nl-BE" dirty="0" err="1"/>
                        <a:t>Stellenbosch</a:t>
                      </a:r>
                      <a:r>
                        <a:rPr lang="nl-BE" dirty="0"/>
                        <a:t>  ZA</a:t>
                      </a:r>
                    </a:p>
                  </a:txBody>
                  <a:tcPr/>
                </a:tc>
                <a:tc>
                  <a:txBody>
                    <a:bodyPr/>
                    <a:lstStyle/>
                    <a:p>
                      <a:r>
                        <a:rPr lang="nl-BE" dirty="0"/>
                        <a:t>10,45€</a:t>
                      </a:r>
                    </a:p>
                  </a:txBody>
                  <a:tcPr/>
                </a:tc>
                <a:extLst>
                  <a:ext uri="{0D108BD9-81ED-4DB2-BD59-A6C34878D82A}">
                    <a16:rowId xmlns:a16="http://schemas.microsoft.com/office/drawing/2014/main" val="10006"/>
                  </a:ext>
                </a:extLst>
              </a:tr>
              <a:tr h="641190">
                <a:tc>
                  <a:txBody>
                    <a:bodyPr/>
                    <a:lstStyle/>
                    <a:p>
                      <a:r>
                        <a:rPr lang="nl-BE" dirty="0" err="1"/>
                        <a:t>Chardonnay</a:t>
                      </a:r>
                      <a:r>
                        <a:rPr lang="nl-BE" dirty="0"/>
                        <a:t>  “</a:t>
                      </a:r>
                      <a:r>
                        <a:rPr lang="nl-BE" dirty="0" err="1"/>
                        <a:t>Klipkop</a:t>
                      </a:r>
                      <a:r>
                        <a:rPr lang="nl-BE" dirty="0"/>
                        <a:t>”</a:t>
                      </a:r>
                    </a:p>
                  </a:txBody>
                  <a:tcPr/>
                </a:tc>
                <a:tc>
                  <a:txBody>
                    <a:bodyPr/>
                    <a:lstStyle/>
                    <a:p>
                      <a:r>
                        <a:rPr lang="nl-BE" dirty="0"/>
                        <a:t>Kruger</a:t>
                      </a:r>
                    </a:p>
                  </a:txBody>
                  <a:tcPr/>
                </a:tc>
                <a:tc>
                  <a:txBody>
                    <a:bodyPr/>
                    <a:lstStyle/>
                    <a:p>
                      <a:r>
                        <a:rPr lang="nl-BE" dirty="0" err="1"/>
                        <a:t>Stellenbosch</a:t>
                      </a:r>
                      <a:r>
                        <a:rPr lang="nl-BE" dirty="0"/>
                        <a:t>  ZA</a:t>
                      </a:r>
                    </a:p>
                  </a:txBody>
                  <a:tcPr/>
                </a:tc>
                <a:tc>
                  <a:txBody>
                    <a:bodyPr/>
                    <a:lstStyle/>
                    <a:p>
                      <a:r>
                        <a:rPr lang="nl-BE" dirty="0"/>
                        <a:t>16,95€</a:t>
                      </a:r>
                    </a:p>
                  </a:txBody>
                  <a:tcPr/>
                </a:tc>
                <a:extLst>
                  <a:ext uri="{0D108BD9-81ED-4DB2-BD59-A6C34878D82A}">
                    <a16:rowId xmlns:a16="http://schemas.microsoft.com/office/drawing/2014/main" val="10007"/>
                  </a:ext>
                </a:extLst>
              </a:tr>
              <a:tr h="641190">
                <a:tc>
                  <a:txBody>
                    <a:bodyPr/>
                    <a:lstStyle/>
                    <a:p>
                      <a:r>
                        <a:rPr lang="nl-BE" dirty="0"/>
                        <a:t>Le </a:t>
                      </a:r>
                      <a:r>
                        <a:rPr lang="nl-BE" dirty="0" err="1"/>
                        <a:t>Limoux</a:t>
                      </a:r>
                      <a:endParaRPr lang="nl-BE" dirty="0"/>
                    </a:p>
                  </a:txBody>
                  <a:tcPr/>
                </a:tc>
                <a:tc>
                  <a:txBody>
                    <a:bodyPr/>
                    <a:lstStyle/>
                    <a:p>
                      <a:r>
                        <a:rPr lang="nl-BE" dirty="0" err="1"/>
                        <a:t>Ch</a:t>
                      </a:r>
                      <a:r>
                        <a:rPr lang="nl-BE" dirty="0"/>
                        <a:t>. </a:t>
                      </a:r>
                      <a:r>
                        <a:rPr lang="nl-BE" dirty="0" err="1"/>
                        <a:t>Rives</a:t>
                      </a:r>
                      <a:r>
                        <a:rPr lang="nl-BE" dirty="0"/>
                        <a:t> </a:t>
                      </a:r>
                      <a:r>
                        <a:rPr lang="nl-BE" dirty="0" err="1"/>
                        <a:t>Blanques</a:t>
                      </a:r>
                      <a:endParaRPr lang="nl-BE" dirty="0"/>
                    </a:p>
                  </a:txBody>
                  <a:tcPr/>
                </a:tc>
                <a:tc>
                  <a:txBody>
                    <a:bodyPr/>
                    <a:lstStyle/>
                    <a:p>
                      <a:r>
                        <a:rPr lang="nl-BE" dirty="0" err="1"/>
                        <a:t>Limoux</a:t>
                      </a:r>
                      <a:r>
                        <a:rPr lang="nl-BE" dirty="0"/>
                        <a:t>      Fr</a:t>
                      </a:r>
                    </a:p>
                  </a:txBody>
                  <a:tcPr/>
                </a:tc>
                <a:tc>
                  <a:txBody>
                    <a:bodyPr/>
                    <a:lstStyle/>
                    <a:p>
                      <a:r>
                        <a:rPr lang="nl-BE" dirty="0"/>
                        <a:t>14,50€</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0919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4690864" cy="792088"/>
          </a:xfrm>
        </p:spPr>
        <p:txBody>
          <a:bodyPr/>
          <a:lstStyle/>
          <a:p>
            <a:pPr algn="l"/>
            <a:r>
              <a:rPr lang="nl-BE" sz="2800" dirty="0">
                <a:solidFill>
                  <a:schemeClr val="tx1"/>
                </a:solidFill>
              </a:rPr>
              <a:t>Materiaal:</a:t>
            </a:r>
          </a:p>
        </p:txBody>
      </p:sp>
      <p:sp>
        <p:nvSpPr>
          <p:cNvPr id="5" name="Tekstvak 4"/>
          <p:cNvSpPr txBox="1"/>
          <p:nvPr/>
        </p:nvSpPr>
        <p:spPr>
          <a:xfrm>
            <a:off x="323528" y="1412776"/>
            <a:ext cx="8496944" cy="3539430"/>
          </a:xfrm>
          <a:prstGeom prst="rect">
            <a:avLst/>
          </a:prstGeom>
          <a:noFill/>
        </p:spPr>
        <p:txBody>
          <a:bodyPr wrap="square" rtlCol="0">
            <a:spAutoFit/>
          </a:bodyPr>
          <a:lstStyle/>
          <a:p>
            <a:pPr marL="457200" indent="-457200">
              <a:buFont typeface="Arial" panose="020B0604020202020204" pitchFamily="34" charset="0"/>
              <a:buChar char="•"/>
            </a:pPr>
            <a:r>
              <a:rPr lang="nl-BE" sz="2800" dirty="0"/>
              <a:t>Schrijfgrief</a:t>
            </a:r>
          </a:p>
          <a:p>
            <a:pPr marL="457200" indent="-457200">
              <a:buFont typeface="Arial" panose="020B0604020202020204" pitchFamily="34" charset="0"/>
              <a:buChar char="•"/>
            </a:pPr>
            <a:r>
              <a:rPr lang="nl-BE" sz="2800" dirty="0"/>
              <a:t>Papier (degustatieblad)</a:t>
            </a:r>
          </a:p>
          <a:p>
            <a:pPr marL="457200" indent="-457200">
              <a:buFont typeface="Arial" panose="020B0604020202020204" pitchFamily="34" charset="0"/>
              <a:buChar char="•"/>
            </a:pPr>
            <a:r>
              <a:rPr lang="nl-BE" sz="2800" dirty="0"/>
              <a:t>spuwemmertje</a:t>
            </a:r>
          </a:p>
          <a:p>
            <a:pPr marL="457200" indent="-457200">
              <a:buFont typeface="Arial" panose="020B0604020202020204" pitchFamily="34" charset="0"/>
              <a:buChar char="•"/>
            </a:pPr>
            <a:r>
              <a:rPr lang="nl-BE" sz="2800" dirty="0"/>
              <a:t>goed verlichte omgeving.</a:t>
            </a:r>
          </a:p>
          <a:p>
            <a:pPr marL="457200" indent="-457200">
              <a:buFont typeface="Arial" panose="020B0604020202020204" pitchFamily="34" charset="0"/>
              <a:buChar char="•"/>
            </a:pPr>
            <a:r>
              <a:rPr lang="nl-BE" sz="2800" dirty="0"/>
              <a:t>vrij is van storende geuren.</a:t>
            </a:r>
          </a:p>
          <a:p>
            <a:pPr marL="457200" indent="-457200">
              <a:buFont typeface="Arial" panose="020B0604020202020204" pitchFamily="34" charset="0"/>
              <a:buChar char="•"/>
            </a:pPr>
            <a:r>
              <a:rPr lang="nl-BE" sz="2800" dirty="0"/>
              <a:t>NIET te warm.</a:t>
            </a:r>
          </a:p>
          <a:p>
            <a:pPr marL="457200" indent="-457200">
              <a:buFont typeface="Arial" panose="020B0604020202020204" pitchFamily="34" charset="0"/>
              <a:buChar char="•"/>
            </a:pPr>
            <a:r>
              <a:rPr lang="nl-BE" sz="2800" dirty="0"/>
              <a:t>Witte ondergrond, blad of tafellaken.</a:t>
            </a:r>
          </a:p>
          <a:p>
            <a:pPr marL="457200" indent="-457200">
              <a:buFont typeface="Arial" panose="020B0604020202020204" pitchFamily="34" charset="0"/>
              <a:buChar char="•"/>
            </a:pPr>
            <a:r>
              <a:rPr lang="nl-BE" sz="2800" dirty="0"/>
              <a:t>Water  of wit brood   </a:t>
            </a:r>
          </a:p>
        </p:txBody>
      </p:sp>
    </p:spTree>
    <p:extLst>
      <p:ext uri="{BB962C8B-B14F-4D97-AF65-F5344CB8AC3E}">
        <p14:creationId xmlns:p14="http://schemas.microsoft.com/office/powerpoint/2010/main" val="367977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24C7B-2343-45C4-B3FB-EF62459295C0}"/>
              </a:ext>
            </a:extLst>
          </p:cNvPr>
          <p:cNvSpPr>
            <a:spLocks noGrp="1"/>
          </p:cNvSpPr>
          <p:nvPr>
            <p:ph type="title"/>
          </p:nvPr>
        </p:nvSpPr>
        <p:spPr>
          <a:xfrm>
            <a:off x="3563888" y="0"/>
            <a:ext cx="2376264" cy="532100"/>
          </a:xfrm>
        </p:spPr>
        <p:txBody>
          <a:bodyPr/>
          <a:lstStyle/>
          <a:p>
            <a:r>
              <a:rPr lang="nl-BE" sz="3200" b="1" i="1" u="sng" dirty="0"/>
              <a:t>Proeven</a:t>
            </a:r>
          </a:p>
        </p:txBody>
      </p:sp>
      <p:sp>
        <p:nvSpPr>
          <p:cNvPr id="3" name="Tijdelijke aanduiding voor inhoud 2">
            <a:extLst>
              <a:ext uri="{FF2B5EF4-FFF2-40B4-BE49-F238E27FC236}">
                <a16:creationId xmlns:a16="http://schemas.microsoft.com/office/drawing/2014/main" id="{1381CD57-884D-4910-8044-6EC7771098DC}"/>
              </a:ext>
            </a:extLst>
          </p:cNvPr>
          <p:cNvSpPr>
            <a:spLocks noGrp="1"/>
          </p:cNvSpPr>
          <p:nvPr>
            <p:ph idx="1"/>
          </p:nvPr>
        </p:nvSpPr>
        <p:spPr>
          <a:xfrm>
            <a:off x="395536" y="116632"/>
            <a:ext cx="9036496" cy="6624736"/>
          </a:xfrm>
        </p:spPr>
        <p:txBody>
          <a:bodyPr>
            <a:noAutofit/>
          </a:bodyPr>
          <a:lstStyle/>
          <a:p>
            <a:r>
              <a:rPr lang="nl-BE" sz="1800" u="sng" dirty="0">
                <a:solidFill>
                  <a:schemeClr val="tx1"/>
                </a:solidFill>
                <a:latin typeface="Palatino Linotype" panose="02040502050505030304" pitchFamily="18" charset="0"/>
              </a:rPr>
              <a:t>1  Uitzicht:</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Helderheid</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Kleur</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Viscositeit</a:t>
            </a:r>
          </a:p>
          <a:p>
            <a:r>
              <a:rPr lang="nl-BE" sz="1800" u="sng" dirty="0">
                <a:solidFill>
                  <a:schemeClr val="tx1"/>
                </a:solidFill>
                <a:latin typeface="Palatino Linotype" panose="02040502050505030304" pitchFamily="18" charset="0"/>
              </a:rPr>
              <a:t>2  Aroma:</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Immobiel &amp; mobiele fase</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Intensiteit</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soort</a:t>
            </a:r>
          </a:p>
          <a:p>
            <a:r>
              <a:rPr lang="nl-BE" sz="1800" u="sng" dirty="0">
                <a:solidFill>
                  <a:schemeClr val="tx1"/>
                </a:solidFill>
                <a:latin typeface="Palatino Linotype" panose="02040502050505030304" pitchFamily="18" charset="0"/>
              </a:rPr>
              <a:t>3  Smaak:</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Retronasaal aroma</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Aanzet</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Aciditeit</a:t>
            </a:r>
          </a:p>
          <a:p>
            <a:pPr lvl="1">
              <a:buFont typeface="Wingdings" panose="05000000000000000000" pitchFamily="2" charset="2"/>
              <a:buChar char="Ø"/>
            </a:pPr>
            <a:r>
              <a:rPr lang="nl-BE" sz="1800" u="sng" dirty="0" err="1">
                <a:solidFill>
                  <a:schemeClr val="tx1"/>
                </a:solidFill>
                <a:latin typeface="Palatino Linotype" panose="02040502050505030304" pitchFamily="18" charset="0"/>
              </a:rPr>
              <a:t>Moelleux</a:t>
            </a:r>
            <a:endParaRPr lang="nl-BE" sz="1800" u="sng" dirty="0">
              <a:solidFill>
                <a:schemeClr val="tx1"/>
              </a:solidFill>
              <a:latin typeface="Palatino Linotype" panose="02040502050505030304" pitchFamily="18" charset="0"/>
            </a:endParaRPr>
          </a:p>
          <a:p>
            <a:pPr lvl="1">
              <a:buFont typeface="Wingdings" panose="05000000000000000000" pitchFamily="2" charset="2"/>
              <a:buChar char="Ø"/>
            </a:pPr>
            <a:r>
              <a:rPr lang="nl-BE" sz="1800" u="sng" dirty="0">
                <a:solidFill>
                  <a:schemeClr val="tx1"/>
                </a:solidFill>
                <a:latin typeface="Palatino Linotype" panose="02040502050505030304" pitchFamily="18" charset="0"/>
              </a:rPr>
              <a:t>Alcohol</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Tannine</a:t>
            </a:r>
          </a:p>
          <a:p>
            <a:r>
              <a:rPr lang="nl-BE" sz="1800" u="sng" dirty="0">
                <a:solidFill>
                  <a:schemeClr val="tx1"/>
                </a:solidFill>
                <a:latin typeface="Palatino Linotype" panose="02040502050505030304" pitchFamily="18" charset="0"/>
              </a:rPr>
              <a:t>4  Eindconclusie:</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Opbouw</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Evolutie  &amp; complexiteit</a:t>
            </a:r>
          </a:p>
          <a:p>
            <a:pPr lvl="1">
              <a:buFont typeface="Wingdings" panose="05000000000000000000" pitchFamily="2" charset="2"/>
              <a:buChar char="Ø"/>
            </a:pPr>
            <a:r>
              <a:rPr lang="nl-BE" sz="1800" u="sng" dirty="0">
                <a:solidFill>
                  <a:schemeClr val="tx1"/>
                </a:solidFill>
                <a:latin typeface="Palatino Linotype" panose="02040502050505030304" pitchFamily="18" charset="0"/>
              </a:rPr>
              <a:t>Afdronk</a:t>
            </a:r>
          </a:p>
          <a:p>
            <a:pPr lvl="1">
              <a:buFont typeface="Wingdings" panose="05000000000000000000" pitchFamily="2" charset="2"/>
              <a:buChar char="Ø"/>
            </a:pPr>
            <a:r>
              <a:rPr lang="nl-BE" sz="1800" u="sng" dirty="0" err="1">
                <a:solidFill>
                  <a:schemeClr val="tx1"/>
                </a:solidFill>
                <a:latin typeface="Palatino Linotype" panose="02040502050505030304" pitchFamily="18" charset="0"/>
              </a:rPr>
              <a:t>Typiciteit</a:t>
            </a:r>
            <a:r>
              <a:rPr lang="nl-BE" sz="1800" dirty="0">
                <a:solidFill>
                  <a:schemeClr val="tx1"/>
                </a:solidFill>
                <a:latin typeface="Palatino Linotype" panose="02040502050505030304" pitchFamily="18" charset="0"/>
              </a:rPr>
              <a:t> (inzetbaarheid, toekomst)</a:t>
            </a:r>
          </a:p>
        </p:txBody>
      </p:sp>
    </p:spTree>
    <p:extLst>
      <p:ext uri="{BB962C8B-B14F-4D97-AF65-F5344CB8AC3E}">
        <p14:creationId xmlns:p14="http://schemas.microsoft.com/office/powerpoint/2010/main" val="387510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44624"/>
            <a:ext cx="3024336" cy="648072"/>
          </a:xfrm>
        </p:spPr>
        <p:txBody>
          <a:bodyPr anchor="t"/>
          <a:lstStyle/>
          <a:p>
            <a:pPr algn="l"/>
            <a:r>
              <a:rPr lang="nl-BE" sz="2800" b="1" dirty="0">
                <a:solidFill>
                  <a:schemeClr val="tx1"/>
                </a:solidFill>
                <a:latin typeface="Adobe Caslon Pro" panose="0205050205050A020403" pitchFamily="18" charset="0"/>
              </a:rPr>
              <a:t>Stap 1: </a:t>
            </a:r>
            <a:r>
              <a:rPr lang="nl-BE" sz="2800" b="1" dirty="0">
                <a:solidFill>
                  <a:schemeClr val="tx1"/>
                </a:solidFill>
                <a:effectLst/>
                <a:latin typeface="Adobe Caslon Pro" panose="0205050205050A020403" pitchFamily="18" charset="0"/>
              </a:rPr>
              <a:t>Uitzicht</a:t>
            </a:r>
            <a:br>
              <a:rPr lang="nl-BE" sz="2800" b="1" dirty="0">
                <a:solidFill>
                  <a:schemeClr val="tx1"/>
                </a:solidFill>
                <a:effectLst/>
                <a:latin typeface="Adobe Caslon Pro" panose="0205050205050A020403" pitchFamily="18" charset="0"/>
              </a:rPr>
            </a:br>
            <a:br>
              <a:rPr lang="nl-BE" sz="1800" dirty="0">
                <a:solidFill>
                  <a:schemeClr val="tx1"/>
                </a:solidFill>
                <a:effectLst/>
                <a:latin typeface="Adobe Caslon Pro" panose="0205050205050A020403" pitchFamily="18" charset="0"/>
              </a:rPr>
            </a:br>
            <a:br>
              <a:rPr lang="nl-BE" sz="2800" dirty="0">
                <a:latin typeface="Adobe Caslon Pro" panose="0205050205050A020403" pitchFamily="18" charset="0"/>
              </a:rPr>
            </a:br>
            <a:r>
              <a:rPr lang="nl-BE" sz="2800" dirty="0">
                <a:latin typeface="Adobe Caslon Pro" panose="0205050205050A020403" pitchFamily="18" charset="0"/>
              </a:rPr>
              <a:t>  </a:t>
            </a:r>
            <a:br>
              <a:rPr lang="nl-BE" sz="2800" dirty="0">
                <a:latin typeface="Adobe Caslon Pro" panose="0205050205050A020403" pitchFamily="18" charset="0"/>
              </a:rPr>
            </a:br>
            <a:endParaRPr lang="nl-BE" sz="2800" u="sng" dirty="0">
              <a:latin typeface="Adobe Caslon Pro" panose="0205050205050A020403" pitchFamily="18" charset="0"/>
            </a:endParaRPr>
          </a:p>
        </p:txBody>
      </p:sp>
      <p:sp>
        <p:nvSpPr>
          <p:cNvPr id="6" name="Titel 1"/>
          <p:cNvSpPr txBox="1">
            <a:spLocks/>
          </p:cNvSpPr>
          <p:nvPr/>
        </p:nvSpPr>
        <p:spPr>
          <a:xfrm>
            <a:off x="251520" y="620688"/>
            <a:ext cx="3096344" cy="720080"/>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457200" indent="-457200" algn="l">
              <a:buFont typeface="Arial" panose="020B0604020202020204" pitchFamily="34" charset="0"/>
              <a:buChar char="•"/>
            </a:pPr>
            <a:r>
              <a:rPr lang="nl-BE" sz="2800" dirty="0">
                <a:solidFill>
                  <a:schemeClr val="tx1"/>
                </a:solidFill>
                <a:effectLst/>
                <a:latin typeface="Adobe Caslon Pro" panose="0205050205050A020403" pitchFamily="18" charset="0"/>
              </a:rPr>
              <a:t>Helderheid</a:t>
            </a:r>
            <a:br>
              <a:rPr lang="nl-BE" sz="1800" dirty="0">
                <a:solidFill>
                  <a:schemeClr val="tx1"/>
                </a:solidFill>
                <a:effectLst/>
                <a:latin typeface="Adobe Caslon Pro" panose="0205050205050A020403" pitchFamily="18" charset="0"/>
              </a:rPr>
            </a:br>
            <a:br>
              <a:rPr lang="nl-BE" sz="2800" dirty="0">
                <a:latin typeface="Adobe Caslon Pro" panose="0205050205050A020403" pitchFamily="18" charset="0"/>
              </a:rPr>
            </a:br>
            <a:r>
              <a:rPr lang="nl-BE" sz="2800" dirty="0">
                <a:latin typeface="Adobe Caslon Pro" panose="0205050205050A020403" pitchFamily="18" charset="0"/>
              </a:rPr>
              <a:t>  </a:t>
            </a:r>
            <a:br>
              <a:rPr lang="nl-BE" sz="2800" dirty="0">
                <a:latin typeface="Adobe Caslon Pro" panose="0205050205050A020403" pitchFamily="18" charset="0"/>
              </a:rPr>
            </a:br>
            <a:endParaRPr lang="nl-BE" sz="2800" u="sng" dirty="0">
              <a:latin typeface="Adobe Caslon Pro" panose="0205050205050A020403" pitchFamily="18" charset="0"/>
            </a:endParaRPr>
          </a:p>
        </p:txBody>
      </p:sp>
      <p:pic>
        <p:nvPicPr>
          <p:cNvPr id="5" name="Afbeelding 4"/>
          <p:cNvPicPr>
            <a:picLocks noChangeAspect="1"/>
          </p:cNvPicPr>
          <p:nvPr/>
        </p:nvPicPr>
        <p:blipFill>
          <a:blip r:embed="rId2"/>
          <a:stretch>
            <a:fillRect/>
          </a:stretch>
        </p:blipFill>
        <p:spPr>
          <a:xfrm>
            <a:off x="395536" y="1700808"/>
            <a:ext cx="3600400" cy="3723659"/>
          </a:xfrm>
          <a:prstGeom prst="rect">
            <a:avLst/>
          </a:prstGeom>
        </p:spPr>
      </p:pic>
      <p:sp>
        <p:nvSpPr>
          <p:cNvPr id="9" name="Tekstvak 8"/>
          <p:cNvSpPr txBox="1"/>
          <p:nvPr/>
        </p:nvSpPr>
        <p:spPr>
          <a:xfrm>
            <a:off x="4067944" y="1772816"/>
            <a:ext cx="5076056" cy="3539430"/>
          </a:xfrm>
          <a:prstGeom prst="rect">
            <a:avLst/>
          </a:prstGeom>
          <a:noFill/>
        </p:spPr>
        <p:txBody>
          <a:bodyPr wrap="square" rtlCol="0">
            <a:spAutoFit/>
          </a:bodyPr>
          <a:lstStyle/>
          <a:p>
            <a:r>
              <a:rPr lang="nl-BE" sz="2800" b="1" u="sng" dirty="0"/>
              <a:t>Gradatie</a:t>
            </a:r>
          </a:p>
          <a:p>
            <a:pPr marL="457200" indent="-457200">
              <a:buFont typeface="Arial" panose="020B0604020202020204" pitchFamily="34" charset="0"/>
              <a:buChar char="•"/>
            </a:pPr>
            <a:r>
              <a:rPr lang="nl-BE" sz="2800" dirty="0"/>
              <a:t>Troebel</a:t>
            </a:r>
          </a:p>
          <a:p>
            <a:pPr marL="457200" indent="-457200">
              <a:buFont typeface="Arial" panose="020B0604020202020204" pitchFamily="34" charset="0"/>
              <a:buChar char="•"/>
            </a:pPr>
            <a:r>
              <a:rPr lang="nl-BE" sz="2800" dirty="0"/>
              <a:t>Wazig</a:t>
            </a:r>
          </a:p>
          <a:p>
            <a:pPr marL="457200" indent="-457200">
              <a:buFont typeface="Arial" panose="020B0604020202020204" pitchFamily="34" charset="0"/>
              <a:buChar char="•"/>
            </a:pPr>
            <a:r>
              <a:rPr lang="nl-BE" sz="2800" dirty="0"/>
              <a:t>Licht wazig</a:t>
            </a:r>
          </a:p>
          <a:p>
            <a:pPr marL="457200" indent="-457200">
              <a:buFont typeface="Arial" panose="020B0604020202020204" pitchFamily="34" charset="0"/>
              <a:buChar char="•"/>
            </a:pPr>
            <a:r>
              <a:rPr lang="nl-BE" sz="2800" dirty="0"/>
              <a:t>Helder (volkomen helder)</a:t>
            </a:r>
          </a:p>
          <a:p>
            <a:pPr marL="457200" indent="-457200">
              <a:buFont typeface="Arial" panose="020B0604020202020204" pitchFamily="34" charset="0"/>
              <a:buChar char="•"/>
            </a:pPr>
            <a:r>
              <a:rPr lang="nl-BE" sz="2800" dirty="0"/>
              <a:t>Briljant</a:t>
            </a:r>
          </a:p>
          <a:p>
            <a:pPr marL="457200" indent="-457200">
              <a:buFont typeface="Arial" panose="020B0604020202020204" pitchFamily="34" charset="0"/>
              <a:buChar char="•"/>
            </a:pPr>
            <a:r>
              <a:rPr lang="nl-BE" sz="2800" dirty="0"/>
              <a:t>Schitterend</a:t>
            </a:r>
          </a:p>
          <a:p>
            <a:pPr marL="457200" indent="-457200">
              <a:buFont typeface="Arial" panose="020B0604020202020204" pitchFamily="34" charset="0"/>
              <a:buChar char="•"/>
            </a:pPr>
            <a:endParaRPr lang="nl-BE" sz="2800" dirty="0"/>
          </a:p>
        </p:txBody>
      </p:sp>
    </p:spTree>
    <p:extLst>
      <p:ext uri="{BB962C8B-B14F-4D97-AF65-F5344CB8AC3E}">
        <p14:creationId xmlns:p14="http://schemas.microsoft.com/office/powerpoint/2010/main" val="4203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2"/>
          <a:stretch>
            <a:fillRect/>
          </a:stretch>
        </p:blipFill>
        <p:spPr>
          <a:xfrm>
            <a:off x="35496" y="4365104"/>
            <a:ext cx="2412301" cy="2457602"/>
          </a:xfrm>
          <a:prstGeom prst="rect">
            <a:avLst/>
          </a:prstGeom>
        </p:spPr>
      </p:pic>
      <p:pic>
        <p:nvPicPr>
          <p:cNvPr id="11" name="Afbeelding 10"/>
          <p:cNvPicPr>
            <a:picLocks noChangeAspect="1"/>
          </p:cNvPicPr>
          <p:nvPr/>
        </p:nvPicPr>
        <p:blipFill>
          <a:blip r:embed="rId3"/>
          <a:stretch>
            <a:fillRect/>
          </a:stretch>
        </p:blipFill>
        <p:spPr>
          <a:xfrm>
            <a:off x="2086692" y="4383393"/>
            <a:ext cx="2916091" cy="2496042"/>
          </a:xfrm>
          <a:prstGeom prst="rect">
            <a:avLst/>
          </a:prstGeom>
        </p:spPr>
      </p:pic>
      <p:pic>
        <p:nvPicPr>
          <p:cNvPr id="6" name="Afbeelding 5"/>
          <p:cNvPicPr>
            <a:picLocks noChangeAspect="1"/>
          </p:cNvPicPr>
          <p:nvPr/>
        </p:nvPicPr>
        <p:blipFill>
          <a:blip r:embed="rId4"/>
          <a:stretch>
            <a:fillRect/>
          </a:stretch>
        </p:blipFill>
        <p:spPr>
          <a:xfrm>
            <a:off x="4169931" y="0"/>
            <a:ext cx="4974070" cy="4653136"/>
          </a:xfrm>
          <a:prstGeom prst="rect">
            <a:avLst/>
          </a:prstGeom>
        </p:spPr>
      </p:pic>
      <p:sp>
        <p:nvSpPr>
          <p:cNvPr id="7" name="Tekstvak 6"/>
          <p:cNvSpPr txBox="1"/>
          <p:nvPr/>
        </p:nvSpPr>
        <p:spPr>
          <a:xfrm>
            <a:off x="179512" y="980728"/>
            <a:ext cx="4536504" cy="2677656"/>
          </a:xfrm>
          <a:prstGeom prst="rect">
            <a:avLst/>
          </a:prstGeom>
          <a:noFill/>
        </p:spPr>
        <p:txBody>
          <a:bodyPr wrap="square" rtlCol="0">
            <a:spAutoFit/>
          </a:bodyPr>
          <a:lstStyle/>
          <a:p>
            <a:pPr marL="285750" indent="-285750">
              <a:buFont typeface="Arial" panose="020B0604020202020204" pitchFamily="34" charset="0"/>
              <a:buChar char="•"/>
            </a:pPr>
            <a:r>
              <a:rPr lang="nl-BE" sz="2800" dirty="0"/>
              <a:t>De rand: </a:t>
            </a:r>
          </a:p>
          <a:p>
            <a:pPr marL="1200150" lvl="2" indent="-285750">
              <a:buFont typeface="Arial" panose="020B0604020202020204" pitchFamily="34" charset="0"/>
              <a:buChar char="•"/>
            </a:pPr>
            <a:r>
              <a:rPr lang="nl-BE" sz="2800" dirty="0"/>
              <a:t>Waterrand?</a:t>
            </a:r>
          </a:p>
          <a:p>
            <a:pPr marL="1200150" lvl="2" indent="-285750">
              <a:buFont typeface="Arial" panose="020B0604020202020204" pitchFamily="34" charset="0"/>
              <a:buChar char="•"/>
            </a:pPr>
            <a:r>
              <a:rPr lang="nl-BE" sz="2800" dirty="0"/>
              <a:t>Evolutie?</a:t>
            </a:r>
          </a:p>
          <a:p>
            <a:pPr marL="285750" indent="-285750">
              <a:buFont typeface="Arial" panose="020B0604020202020204" pitchFamily="34" charset="0"/>
              <a:buChar char="•"/>
            </a:pPr>
            <a:r>
              <a:rPr lang="nl-BE" sz="2800" dirty="0"/>
              <a:t>Kern: </a:t>
            </a:r>
          </a:p>
          <a:p>
            <a:pPr marL="1200150" lvl="2" indent="-285750">
              <a:buFont typeface="Arial" panose="020B0604020202020204" pitchFamily="34" charset="0"/>
              <a:buChar char="•"/>
            </a:pPr>
            <a:r>
              <a:rPr lang="nl-BE" sz="2800" dirty="0"/>
              <a:t>Soort kleur</a:t>
            </a:r>
          </a:p>
          <a:p>
            <a:pPr marL="1200150" lvl="2" indent="-285750">
              <a:buFont typeface="Arial" panose="020B0604020202020204" pitchFamily="34" charset="0"/>
              <a:buChar char="•"/>
            </a:pPr>
            <a:r>
              <a:rPr lang="nl-BE" sz="2800" dirty="0"/>
              <a:t>Transparantie</a:t>
            </a:r>
          </a:p>
        </p:txBody>
      </p:sp>
      <p:cxnSp>
        <p:nvCxnSpPr>
          <p:cNvPr id="9" name="Rechte verbindingslijn met pijl 8"/>
          <p:cNvCxnSpPr/>
          <p:nvPr/>
        </p:nvCxnSpPr>
        <p:spPr>
          <a:xfrm>
            <a:off x="3995936" y="1268760"/>
            <a:ext cx="1728192" cy="6480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Rechte verbindingslijn 12"/>
          <p:cNvCxnSpPr/>
          <p:nvPr/>
        </p:nvCxnSpPr>
        <p:spPr>
          <a:xfrm>
            <a:off x="2051720" y="1268760"/>
            <a:ext cx="1944216" cy="0"/>
          </a:xfrm>
          <a:prstGeom prst="line">
            <a:avLst/>
          </a:prstGeom>
        </p:spPr>
        <p:style>
          <a:lnRef idx="3">
            <a:schemeClr val="dk1"/>
          </a:lnRef>
          <a:fillRef idx="0">
            <a:schemeClr val="dk1"/>
          </a:fillRef>
          <a:effectRef idx="2">
            <a:schemeClr val="dk1"/>
          </a:effectRef>
          <a:fontRef idx="minor">
            <a:schemeClr val="tx1"/>
          </a:fontRef>
        </p:style>
      </p:cxnSp>
      <p:cxnSp>
        <p:nvCxnSpPr>
          <p:cNvPr id="15" name="Rechte verbindingslijn 14"/>
          <p:cNvCxnSpPr/>
          <p:nvPr/>
        </p:nvCxnSpPr>
        <p:spPr>
          <a:xfrm>
            <a:off x="1619672" y="2564904"/>
            <a:ext cx="2376264" cy="0"/>
          </a:xfrm>
          <a:prstGeom prst="line">
            <a:avLst/>
          </a:prstGeom>
        </p:spPr>
        <p:style>
          <a:lnRef idx="3">
            <a:schemeClr val="dk1"/>
          </a:lnRef>
          <a:fillRef idx="0">
            <a:schemeClr val="dk1"/>
          </a:fillRef>
          <a:effectRef idx="2">
            <a:schemeClr val="dk1"/>
          </a:effectRef>
          <a:fontRef idx="minor">
            <a:schemeClr val="tx1"/>
          </a:fontRef>
        </p:style>
      </p:cxnSp>
      <p:cxnSp>
        <p:nvCxnSpPr>
          <p:cNvPr id="19" name="Rechte verbindingslijn 18"/>
          <p:cNvCxnSpPr/>
          <p:nvPr/>
        </p:nvCxnSpPr>
        <p:spPr>
          <a:xfrm>
            <a:off x="3995936" y="2564904"/>
            <a:ext cx="1008112" cy="288032"/>
          </a:xfrm>
          <a:prstGeom prst="line">
            <a:avLst/>
          </a:prstGeom>
        </p:spPr>
        <p:style>
          <a:lnRef idx="3">
            <a:schemeClr val="dk1"/>
          </a:lnRef>
          <a:fillRef idx="0">
            <a:schemeClr val="dk1"/>
          </a:fillRef>
          <a:effectRef idx="2">
            <a:schemeClr val="dk1"/>
          </a:effectRef>
          <a:fontRef idx="minor">
            <a:schemeClr val="tx1"/>
          </a:fontRef>
        </p:style>
      </p:cxnSp>
      <p:cxnSp>
        <p:nvCxnSpPr>
          <p:cNvPr id="21" name="Rechte verbindingslijn met pijl 20"/>
          <p:cNvCxnSpPr/>
          <p:nvPr/>
        </p:nvCxnSpPr>
        <p:spPr>
          <a:xfrm>
            <a:off x="5004048" y="2852936"/>
            <a:ext cx="936104" cy="288032"/>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sp>
        <p:nvSpPr>
          <p:cNvPr id="12" name="Titel 1"/>
          <p:cNvSpPr txBox="1">
            <a:spLocks/>
          </p:cNvSpPr>
          <p:nvPr/>
        </p:nvSpPr>
        <p:spPr>
          <a:xfrm>
            <a:off x="323528" y="35294"/>
            <a:ext cx="3024336" cy="648072"/>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nl-BE" sz="2800" b="1" dirty="0">
                <a:solidFill>
                  <a:schemeClr val="tx1"/>
                </a:solidFill>
                <a:latin typeface="Adobe Caslon Pro" panose="0205050205050A020403" pitchFamily="18" charset="0"/>
              </a:rPr>
              <a:t>Stap 1: </a:t>
            </a:r>
            <a:r>
              <a:rPr lang="nl-BE" sz="2800" b="1" dirty="0">
                <a:solidFill>
                  <a:schemeClr val="tx1"/>
                </a:solidFill>
                <a:effectLst/>
                <a:latin typeface="Adobe Caslon Pro" panose="0205050205050A020403" pitchFamily="18" charset="0"/>
              </a:rPr>
              <a:t>Uitzicht</a:t>
            </a:r>
            <a:br>
              <a:rPr lang="nl-BE" sz="2800" b="1" dirty="0">
                <a:solidFill>
                  <a:schemeClr val="tx1"/>
                </a:solidFill>
                <a:effectLst/>
                <a:latin typeface="Adobe Caslon Pro" panose="0205050205050A020403" pitchFamily="18" charset="0"/>
              </a:rPr>
            </a:br>
            <a:br>
              <a:rPr lang="nl-BE" sz="1800" dirty="0">
                <a:solidFill>
                  <a:schemeClr val="tx1"/>
                </a:solidFill>
                <a:effectLst/>
                <a:latin typeface="Adobe Caslon Pro" panose="0205050205050A020403" pitchFamily="18" charset="0"/>
              </a:rPr>
            </a:br>
            <a:br>
              <a:rPr lang="nl-BE" sz="2800" dirty="0">
                <a:latin typeface="Adobe Caslon Pro" panose="0205050205050A020403" pitchFamily="18" charset="0"/>
              </a:rPr>
            </a:br>
            <a:r>
              <a:rPr lang="nl-BE" sz="2800" dirty="0">
                <a:latin typeface="Adobe Caslon Pro" panose="0205050205050A020403" pitchFamily="18" charset="0"/>
              </a:rPr>
              <a:t>  </a:t>
            </a:r>
            <a:endParaRPr lang="nl-BE" sz="2800" u="sng" dirty="0">
              <a:latin typeface="Adobe Caslon Pro" panose="0205050205050A020403" pitchFamily="18" charset="0"/>
            </a:endParaRPr>
          </a:p>
        </p:txBody>
      </p:sp>
    </p:spTree>
    <p:extLst>
      <p:ext uri="{BB962C8B-B14F-4D97-AF65-F5344CB8AC3E}">
        <p14:creationId xmlns:p14="http://schemas.microsoft.com/office/powerpoint/2010/main" val="300647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59632" y="4077072"/>
            <a:ext cx="6264696" cy="432048"/>
          </a:xfrm>
        </p:spPr>
        <p:txBody>
          <a:bodyPr>
            <a:normAutofit lnSpcReduction="10000"/>
          </a:bodyPr>
          <a:lstStyle/>
          <a:p>
            <a:pPr marL="0" indent="0">
              <a:buNone/>
            </a:pPr>
            <a:r>
              <a:rPr lang="nl-BE" sz="1800" dirty="0" err="1">
                <a:solidFill>
                  <a:schemeClr val="tx1"/>
                </a:solidFill>
                <a:latin typeface="+mn-lt"/>
              </a:rPr>
              <a:t>Bleekstrogeel</a:t>
            </a:r>
            <a:r>
              <a:rPr lang="nl-BE" sz="1800" dirty="0">
                <a:solidFill>
                  <a:schemeClr val="tx1"/>
                </a:solidFill>
                <a:latin typeface="+mn-lt"/>
              </a:rPr>
              <a:t> via strogeel, goud tot oker en barnsteen</a:t>
            </a:r>
            <a:r>
              <a:rPr lang="nl-BE" dirty="0">
                <a:solidFill>
                  <a:schemeClr val="tx1"/>
                </a:solidFill>
                <a:latin typeface="+mn-lt"/>
              </a:rPr>
              <a:t> </a:t>
            </a:r>
          </a:p>
        </p:txBody>
      </p:sp>
      <p:sp>
        <p:nvSpPr>
          <p:cNvPr id="2" name="Titel 1"/>
          <p:cNvSpPr>
            <a:spLocks noGrp="1"/>
          </p:cNvSpPr>
          <p:nvPr>
            <p:ph type="title"/>
          </p:nvPr>
        </p:nvSpPr>
        <p:spPr>
          <a:xfrm>
            <a:off x="179512" y="44624"/>
            <a:ext cx="3024336" cy="648072"/>
          </a:xfrm>
        </p:spPr>
        <p:txBody>
          <a:bodyPr anchor="t"/>
          <a:lstStyle/>
          <a:p>
            <a:pPr algn="l"/>
            <a:r>
              <a:rPr lang="nl-BE" sz="2800" b="1" dirty="0">
                <a:solidFill>
                  <a:schemeClr val="tx1"/>
                </a:solidFill>
                <a:latin typeface="Adobe Caslon Pro" panose="0205050205050A020403" pitchFamily="18" charset="0"/>
              </a:rPr>
              <a:t>Stap 1: </a:t>
            </a:r>
            <a:r>
              <a:rPr lang="nl-BE" sz="2800" b="1" dirty="0">
                <a:solidFill>
                  <a:schemeClr val="tx1"/>
                </a:solidFill>
                <a:effectLst/>
                <a:latin typeface="Adobe Caslon Pro" panose="0205050205050A020403" pitchFamily="18" charset="0"/>
              </a:rPr>
              <a:t>Uitzicht</a:t>
            </a:r>
            <a:br>
              <a:rPr lang="nl-BE" sz="2800" b="1" dirty="0">
                <a:solidFill>
                  <a:schemeClr val="tx1"/>
                </a:solidFill>
                <a:effectLst/>
                <a:latin typeface="Adobe Caslon Pro" panose="0205050205050A020403" pitchFamily="18" charset="0"/>
              </a:rPr>
            </a:br>
            <a:br>
              <a:rPr lang="nl-BE" sz="1800" dirty="0">
                <a:solidFill>
                  <a:schemeClr val="tx1"/>
                </a:solidFill>
                <a:effectLst/>
                <a:latin typeface="Adobe Caslon Pro" panose="0205050205050A020403" pitchFamily="18" charset="0"/>
              </a:rPr>
            </a:br>
            <a:br>
              <a:rPr lang="nl-BE" sz="2800" dirty="0">
                <a:latin typeface="Adobe Caslon Pro" panose="0205050205050A020403" pitchFamily="18" charset="0"/>
              </a:rPr>
            </a:br>
            <a:r>
              <a:rPr lang="nl-BE" sz="2800" dirty="0">
                <a:latin typeface="Adobe Caslon Pro" panose="0205050205050A020403" pitchFamily="18" charset="0"/>
              </a:rPr>
              <a:t>  </a:t>
            </a:r>
            <a:br>
              <a:rPr lang="nl-BE" sz="2800" dirty="0">
                <a:latin typeface="Adobe Caslon Pro" panose="0205050205050A020403" pitchFamily="18" charset="0"/>
              </a:rPr>
            </a:br>
            <a:endParaRPr lang="nl-BE" sz="2800" u="sng" dirty="0">
              <a:latin typeface="Adobe Caslon Pro" panose="0205050205050A020403" pitchFamily="18" charset="0"/>
            </a:endParaRPr>
          </a:p>
        </p:txBody>
      </p:sp>
      <p:pic>
        <p:nvPicPr>
          <p:cNvPr id="7" name="Afbeelding 6"/>
          <p:cNvPicPr>
            <a:picLocks noChangeAspect="1"/>
          </p:cNvPicPr>
          <p:nvPr/>
        </p:nvPicPr>
        <p:blipFill>
          <a:blip r:embed="rId2"/>
          <a:stretch>
            <a:fillRect/>
          </a:stretch>
        </p:blipFill>
        <p:spPr>
          <a:xfrm>
            <a:off x="251520" y="2204864"/>
            <a:ext cx="8657152" cy="1742151"/>
          </a:xfrm>
          <a:prstGeom prst="rect">
            <a:avLst/>
          </a:prstGeom>
        </p:spPr>
      </p:pic>
      <p:sp>
        <p:nvSpPr>
          <p:cNvPr id="6" name="Titel 1"/>
          <p:cNvSpPr txBox="1">
            <a:spLocks/>
          </p:cNvSpPr>
          <p:nvPr/>
        </p:nvSpPr>
        <p:spPr>
          <a:xfrm>
            <a:off x="251520" y="620688"/>
            <a:ext cx="5760640" cy="792088"/>
          </a:xfrm>
          <a:prstGeom prst="rect">
            <a:avLst/>
          </a:prstGeom>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457200" indent="-457200" algn="l">
              <a:buFont typeface="Arial" panose="020B0604020202020204" pitchFamily="34" charset="0"/>
              <a:buChar char="•"/>
            </a:pPr>
            <a:r>
              <a:rPr lang="nl-BE" sz="2800" dirty="0">
                <a:solidFill>
                  <a:schemeClr val="tx1"/>
                </a:solidFill>
                <a:effectLst/>
                <a:latin typeface="Adobe Caslon Pro" panose="0205050205050A020403" pitchFamily="18" charset="0"/>
              </a:rPr>
              <a:t>Kleur bij witte wijnen.</a:t>
            </a:r>
            <a:br>
              <a:rPr lang="nl-BE" sz="2800" dirty="0">
                <a:latin typeface="Adobe Caslon Pro" panose="0205050205050A020403" pitchFamily="18" charset="0"/>
              </a:rPr>
            </a:br>
            <a:endParaRPr lang="nl-BE" sz="2800" u="sng" dirty="0">
              <a:latin typeface="Adobe Caslon Pro" panose="0205050205050A020403" pitchFamily="18" charset="0"/>
            </a:endParaRPr>
          </a:p>
        </p:txBody>
      </p:sp>
    </p:spTree>
    <p:extLst>
      <p:ext uri="{BB962C8B-B14F-4D97-AF65-F5344CB8AC3E}">
        <p14:creationId xmlns:p14="http://schemas.microsoft.com/office/powerpoint/2010/main" val="254642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0</TotalTime>
  <Words>2213</Words>
  <Application>Microsoft Office PowerPoint</Application>
  <PresentationFormat>Diavoorstelling (4:3)</PresentationFormat>
  <Paragraphs>358</Paragraphs>
  <Slides>42</Slides>
  <Notes>6</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42</vt:i4>
      </vt:variant>
    </vt:vector>
  </HeadingPairs>
  <TitlesOfParts>
    <vt:vector size="52" baseType="lpstr">
      <vt:lpstr>Adobe Caslon Pro</vt:lpstr>
      <vt:lpstr>Arial</vt:lpstr>
      <vt:lpstr>Baskerville Old Face</vt:lpstr>
      <vt:lpstr>Calibri</vt:lpstr>
      <vt:lpstr>Century Gothic</vt:lpstr>
      <vt:lpstr>Courier New</vt:lpstr>
      <vt:lpstr>Palatino Linotype</vt:lpstr>
      <vt:lpstr>Times New Roman</vt:lpstr>
      <vt:lpstr>Wingdings</vt:lpstr>
      <vt:lpstr>Executive</vt:lpstr>
      <vt:lpstr> </vt:lpstr>
      <vt:lpstr>Materiaal: Het wijnglas</vt:lpstr>
      <vt:lpstr>Het INAO glas</vt:lpstr>
      <vt:lpstr>Het wijnglas</vt:lpstr>
      <vt:lpstr>Materiaal:</vt:lpstr>
      <vt:lpstr>Proeven</vt:lpstr>
      <vt:lpstr>Stap 1: Uitzicht      </vt:lpstr>
      <vt:lpstr>PowerPoint-presentatie</vt:lpstr>
      <vt:lpstr>Stap 1: Uitzicht      </vt:lpstr>
      <vt:lpstr>Stap 1: Uitzicht        </vt:lpstr>
      <vt:lpstr>PowerPoint-presentatie</vt:lpstr>
      <vt:lpstr>Stap 2: Aroma’s:   De olfactieve fase</vt:lpstr>
      <vt:lpstr>Stap 2: Aroma   De olfactieve fase</vt:lpstr>
      <vt:lpstr>Stap 2: Aroma  </vt:lpstr>
      <vt:lpstr>Aroma in de wijn       </vt:lpstr>
      <vt:lpstr>PowerPoint-presentatie</vt:lpstr>
      <vt:lpstr>PowerPoint-presentatie</vt:lpstr>
      <vt:lpstr>Aroma in de wijn       </vt:lpstr>
      <vt:lpstr>PowerPoint-presentatie</vt:lpstr>
      <vt:lpstr>Stap 3: Smaak         </vt:lpstr>
      <vt:lpstr>Stap 3: Smaak  </vt:lpstr>
      <vt:lpstr>Stap 3: Smaak  </vt:lpstr>
      <vt:lpstr>PowerPoint-presentatie</vt:lpstr>
      <vt:lpstr>Terroir:  </vt:lpstr>
      <vt:lpstr>Proeven:      </vt:lpstr>
      <vt:lpstr>Stap 3: Smaak (degustatieve fase)    </vt:lpstr>
      <vt:lpstr>Eindconclusie:       </vt:lpstr>
      <vt:lpstr>PowerPoint-presentatie</vt:lpstr>
      <vt:lpstr>PowerPoint-presentatie</vt:lpstr>
      <vt:lpstr>Begrippen        </vt:lpstr>
      <vt:lpstr>Begrippen        </vt:lpstr>
      <vt:lpstr>Begrippen        </vt:lpstr>
      <vt:lpstr>PowerPoint-presentatie</vt:lpstr>
      <vt:lpstr>Degustatie wijn 1;             </vt:lpstr>
      <vt:lpstr>Degustatie wijn 2</vt:lpstr>
      <vt:lpstr>Degustatie wijn 3</vt:lpstr>
      <vt:lpstr>Degustatie wijn 4:     </vt:lpstr>
      <vt:lpstr>Degustatie  wijn 5:    </vt:lpstr>
      <vt:lpstr>Degustatie wijn 6:    </vt:lpstr>
      <vt:lpstr>Degustatie wijn 7: </vt:lpstr>
      <vt:lpstr>Degustatie wijn 9:    </vt:lpstr>
      <vt:lpstr>Degustatie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marc</dc:creator>
  <cp:lastModifiedBy>Marc Van Dorpe</cp:lastModifiedBy>
  <cp:revision>589</cp:revision>
  <dcterms:created xsi:type="dcterms:W3CDTF">2010-02-11T18:51:15Z</dcterms:created>
  <dcterms:modified xsi:type="dcterms:W3CDTF">2021-11-05T13:21:32Z</dcterms:modified>
</cp:coreProperties>
</file>