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6">
  <p:sldMasterIdLst>
    <p:sldMasterId id="2147483852" r:id="rId1"/>
  </p:sldMasterIdLst>
  <p:notesMasterIdLst>
    <p:notesMasterId r:id="rId39"/>
  </p:notesMasterIdLst>
  <p:handoutMasterIdLst>
    <p:handoutMasterId r:id="rId40"/>
  </p:handoutMasterIdLst>
  <p:sldIdLst>
    <p:sldId id="287" r:id="rId2"/>
    <p:sldId id="289" r:id="rId3"/>
    <p:sldId id="347" r:id="rId4"/>
    <p:sldId id="340" r:id="rId5"/>
    <p:sldId id="341" r:id="rId6"/>
    <p:sldId id="318" r:id="rId7"/>
    <p:sldId id="338" r:id="rId8"/>
    <p:sldId id="339" r:id="rId9"/>
    <p:sldId id="342" r:id="rId10"/>
    <p:sldId id="343" r:id="rId11"/>
    <p:sldId id="349" r:id="rId12"/>
    <p:sldId id="350" r:id="rId13"/>
    <p:sldId id="348" r:id="rId14"/>
    <p:sldId id="363" r:id="rId15"/>
    <p:sldId id="354" r:id="rId16"/>
    <p:sldId id="364" r:id="rId17"/>
    <p:sldId id="353" r:id="rId18"/>
    <p:sldId id="355" r:id="rId19"/>
    <p:sldId id="365" r:id="rId20"/>
    <p:sldId id="358" r:id="rId21"/>
    <p:sldId id="356" r:id="rId22"/>
    <p:sldId id="369" r:id="rId23"/>
    <p:sldId id="357" r:id="rId24"/>
    <p:sldId id="359" r:id="rId25"/>
    <p:sldId id="367" r:id="rId26"/>
    <p:sldId id="368" r:id="rId27"/>
    <p:sldId id="370" r:id="rId28"/>
    <p:sldId id="337" r:id="rId29"/>
    <p:sldId id="323" r:id="rId30"/>
    <p:sldId id="326" r:id="rId31"/>
    <p:sldId id="325" r:id="rId32"/>
    <p:sldId id="320" r:id="rId33"/>
    <p:sldId id="321" r:id="rId34"/>
    <p:sldId id="319" r:id="rId35"/>
    <p:sldId id="332" r:id="rId36"/>
    <p:sldId id="366" r:id="rId37"/>
    <p:sldId id="305" r:id="rId38"/>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 Van Dorpe" initials="MVD" lastIdx="1" clrIdx="0">
    <p:extLst>
      <p:ext uri="{19B8F6BF-5375-455C-9EA6-DF929625EA0E}">
        <p15:presenceInfo xmlns:p15="http://schemas.microsoft.com/office/powerpoint/2012/main" userId="e5b0231f3a00b48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FBFB"/>
    <a:srgbClr val="E7EC28"/>
    <a:srgbClr val="FFFFFF"/>
    <a:srgbClr val="F5F5F5"/>
    <a:srgbClr val="6076B4"/>
    <a:srgbClr val="D64B5A"/>
    <a:srgbClr val="C3072A"/>
    <a:srgbClr val="E7F93D"/>
    <a:srgbClr val="FDE9A2"/>
    <a:srgbClr val="F0F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36" autoAdjust="0"/>
    <p:restoredTop sz="94537" autoAdjust="0"/>
  </p:normalViewPr>
  <p:slideViewPr>
    <p:cSldViewPr>
      <p:cViewPr varScale="1">
        <p:scale>
          <a:sx n="76" d="100"/>
          <a:sy n="76" d="100"/>
        </p:scale>
        <p:origin x="1733" y="53"/>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49B94E0-472E-40D3-A61C-C425F0C370CE}" type="datetimeFigureOut">
              <a:rPr lang="nl-BE" smtClean="0"/>
              <a:pPr/>
              <a:t>19/07/2022</a:t>
            </a:fld>
            <a:endParaRPr lang="nl-BE"/>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nl-BE"/>
              <a:t>vwmg zottegem 2013</a:t>
            </a:r>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E4423C-CDAE-48E4-AA7D-73F93E634E64}" type="slidenum">
              <a:rPr lang="nl-BE" smtClean="0"/>
              <a:pPr/>
              <a:t>‹nr.›</a:t>
            </a:fld>
            <a:endParaRPr lang="nl-BE"/>
          </a:p>
        </p:txBody>
      </p:sp>
    </p:spTree>
    <p:extLst>
      <p:ext uri="{BB962C8B-B14F-4D97-AF65-F5344CB8AC3E}">
        <p14:creationId xmlns:p14="http://schemas.microsoft.com/office/powerpoint/2010/main" val="3802404849"/>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B3F58B-E44D-493D-8E91-56AD2D60B8D1}" type="datetimeFigureOut">
              <a:rPr lang="nl-BE" smtClean="0"/>
              <a:pPr/>
              <a:t>19/07/2022</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nl-BE"/>
              <a:t>vwmg zottegem 2013</a:t>
            </a:r>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CD0CD8-B9B1-4E45-A2F0-C58C69D49F52}" type="slidenum">
              <a:rPr lang="nl-BE" smtClean="0"/>
              <a:pPr/>
              <a:t>‹nr.›</a:t>
            </a:fld>
            <a:endParaRPr lang="nl-BE"/>
          </a:p>
        </p:txBody>
      </p:sp>
    </p:spTree>
    <p:extLst>
      <p:ext uri="{BB962C8B-B14F-4D97-AF65-F5344CB8AC3E}">
        <p14:creationId xmlns:p14="http://schemas.microsoft.com/office/powerpoint/2010/main" val="4144492626"/>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5" name="Tijdelijke aanduiding voor voettekst 4"/>
          <p:cNvSpPr>
            <a:spLocks noGrp="1"/>
          </p:cNvSpPr>
          <p:nvPr>
            <p:ph type="ftr" sz="quarter" idx="11"/>
          </p:nvPr>
        </p:nvSpPr>
        <p:spPr/>
        <p:txBody>
          <a:bodyPr/>
          <a:lstStyle/>
          <a:p>
            <a:r>
              <a:rPr lang="nl-BE" dirty="0" err="1"/>
              <a:t>vwmg</a:t>
            </a:r>
            <a:r>
              <a:rPr lang="nl-BE"/>
              <a:t> zottegem 2013</a:t>
            </a:r>
          </a:p>
        </p:txBody>
      </p:sp>
    </p:spTree>
    <p:extLst>
      <p:ext uri="{BB962C8B-B14F-4D97-AF65-F5344CB8AC3E}">
        <p14:creationId xmlns:p14="http://schemas.microsoft.com/office/powerpoint/2010/main" val="92745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voettekst 3"/>
          <p:cNvSpPr>
            <a:spLocks noGrp="1"/>
          </p:cNvSpPr>
          <p:nvPr>
            <p:ph type="ftr" sz="quarter" idx="4"/>
          </p:nvPr>
        </p:nvSpPr>
        <p:spPr/>
        <p:txBody>
          <a:bodyPr/>
          <a:lstStyle/>
          <a:p>
            <a:r>
              <a:rPr lang="nl-BE"/>
              <a:t>vwmg zottegem 2013</a:t>
            </a:r>
          </a:p>
        </p:txBody>
      </p:sp>
    </p:spTree>
    <p:extLst>
      <p:ext uri="{BB962C8B-B14F-4D97-AF65-F5344CB8AC3E}">
        <p14:creationId xmlns:p14="http://schemas.microsoft.com/office/powerpoint/2010/main" val="4145935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voettekst 3"/>
          <p:cNvSpPr>
            <a:spLocks noGrp="1"/>
          </p:cNvSpPr>
          <p:nvPr>
            <p:ph type="ftr" sz="quarter" idx="4"/>
          </p:nvPr>
        </p:nvSpPr>
        <p:spPr/>
        <p:txBody>
          <a:bodyPr/>
          <a:lstStyle/>
          <a:p>
            <a:r>
              <a:rPr lang="nl-BE"/>
              <a:t>vwmg zottegem 2013</a:t>
            </a:r>
          </a:p>
        </p:txBody>
      </p:sp>
    </p:spTree>
    <p:extLst>
      <p:ext uri="{BB962C8B-B14F-4D97-AF65-F5344CB8AC3E}">
        <p14:creationId xmlns:p14="http://schemas.microsoft.com/office/powerpoint/2010/main" val="1271314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voettekst 3"/>
          <p:cNvSpPr>
            <a:spLocks noGrp="1"/>
          </p:cNvSpPr>
          <p:nvPr>
            <p:ph type="ftr" sz="quarter" idx="4"/>
          </p:nvPr>
        </p:nvSpPr>
        <p:spPr/>
        <p:txBody>
          <a:bodyPr/>
          <a:lstStyle/>
          <a:p>
            <a:r>
              <a:rPr lang="nl-BE"/>
              <a:t>vwmg zottegem 2013</a:t>
            </a:r>
          </a:p>
        </p:txBody>
      </p:sp>
    </p:spTree>
    <p:extLst>
      <p:ext uri="{BB962C8B-B14F-4D97-AF65-F5344CB8AC3E}">
        <p14:creationId xmlns:p14="http://schemas.microsoft.com/office/powerpoint/2010/main" val="3892014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voettekst 3"/>
          <p:cNvSpPr>
            <a:spLocks noGrp="1"/>
          </p:cNvSpPr>
          <p:nvPr>
            <p:ph type="ftr" sz="quarter" idx="4"/>
          </p:nvPr>
        </p:nvSpPr>
        <p:spPr/>
        <p:txBody>
          <a:bodyPr/>
          <a:lstStyle/>
          <a:p>
            <a:r>
              <a:rPr lang="nl-BE"/>
              <a:t>vwmg zottegem 2013</a:t>
            </a:r>
          </a:p>
        </p:txBody>
      </p:sp>
    </p:spTree>
    <p:extLst>
      <p:ext uri="{BB962C8B-B14F-4D97-AF65-F5344CB8AC3E}">
        <p14:creationId xmlns:p14="http://schemas.microsoft.com/office/powerpoint/2010/main" val="2014190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voettekst 3"/>
          <p:cNvSpPr>
            <a:spLocks noGrp="1"/>
          </p:cNvSpPr>
          <p:nvPr>
            <p:ph type="ftr" sz="quarter" idx="4"/>
          </p:nvPr>
        </p:nvSpPr>
        <p:spPr/>
        <p:txBody>
          <a:bodyPr/>
          <a:lstStyle/>
          <a:p>
            <a:r>
              <a:rPr lang="nl-BE"/>
              <a:t>vwmg zottegem 2013</a:t>
            </a:r>
          </a:p>
        </p:txBody>
      </p:sp>
    </p:spTree>
    <p:extLst>
      <p:ext uri="{BB962C8B-B14F-4D97-AF65-F5344CB8AC3E}">
        <p14:creationId xmlns:p14="http://schemas.microsoft.com/office/powerpoint/2010/main" val="403210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nl-NL"/>
              <a:t>Klik om de stijl te bewerken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7" name="Date Placeholder 6"/>
          <p:cNvSpPr>
            <a:spLocks noGrp="1"/>
          </p:cNvSpPr>
          <p:nvPr>
            <p:ph type="dt" sz="half" idx="10"/>
          </p:nvPr>
        </p:nvSpPr>
        <p:spPr/>
        <p:txBody>
          <a:bodyPr/>
          <a:lstStyle/>
          <a:p>
            <a:fld id="{515852B0-9482-4FC6-B765-BB0EBCBF9403}" type="datetime1">
              <a:rPr lang="nl-BE" smtClean="0"/>
              <a:pPr/>
              <a:t>19/07/2022</a:t>
            </a:fld>
            <a:endParaRPr lang="nl-BE"/>
          </a:p>
        </p:txBody>
      </p:sp>
      <p:sp>
        <p:nvSpPr>
          <p:cNvPr id="8" name="Slide Number Placeholder 7"/>
          <p:cNvSpPr>
            <a:spLocks noGrp="1"/>
          </p:cNvSpPr>
          <p:nvPr>
            <p:ph type="sldNum" sz="quarter" idx="11"/>
          </p:nvPr>
        </p:nvSpPr>
        <p:spPr/>
        <p:txBody>
          <a:bodyPr/>
          <a:lstStyle/>
          <a:p>
            <a:fld id="{419919B8-FCFE-457A-B6BF-3DEC6C0D1373}" type="slidenum">
              <a:rPr lang="nl-BE" smtClean="0"/>
              <a:pPr/>
              <a:t>‹nr.›</a:t>
            </a:fld>
            <a:endParaRPr lang="nl-BE"/>
          </a:p>
        </p:txBody>
      </p:sp>
      <p:sp>
        <p:nvSpPr>
          <p:cNvPr id="9" name="Footer Placeholder 8"/>
          <p:cNvSpPr>
            <a:spLocks noGrp="1"/>
          </p:cNvSpPr>
          <p:nvPr>
            <p:ph type="ftr" sz="quarter" idx="12"/>
          </p:nvPr>
        </p:nvSpPr>
        <p:spPr/>
        <p:txBody>
          <a:bodyPr/>
          <a:lstStyle/>
          <a:p>
            <a:r>
              <a:rPr lang="nl-BE"/>
              <a:t>Vlaamse wijnmakersgilde afdeling Zottegem</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17756401-9156-4EAA-82EF-2E360AF492A9}" type="datetime1">
              <a:rPr lang="nl-BE" smtClean="0"/>
              <a:pPr/>
              <a:t>19/07/2022</a:t>
            </a:fld>
            <a:endParaRPr lang="nl-BE"/>
          </a:p>
        </p:txBody>
      </p:sp>
      <p:sp>
        <p:nvSpPr>
          <p:cNvPr id="5" name="Footer Placeholder 4"/>
          <p:cNvSpPr>
            <a:spLocks noGrp="1"/>
          </p:cNvSpPr>
          <p:nvPr>
            <p:ph type="ftr" sz="quarter" idx="11"/>
          </p:nvPr>
        </p:nvSpPr>
        <p:spPr/>
        <p:txBody>
          <a:bodyPr/>
          <a:lstStyle/>
          <a:p>
            <a:r>
              <a:rPr lang="nl-BE"/>
              <a:t>Vlaamse wijnmakersgilde afdeling Zottegem</a:t>
            </a:r>
          </a:p>
        </p:txBody>
      </p:sp>
      <p:sp>
        <p:nvSpPr>
          <p:cNvPr id="6" name="Slide Number Placeholder 5"/>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B281ECCE-5826-42F7-854C-790A7223E1E4}" type="datetime1">
              <a:rPr lang="nl-BE" smtClean="0"/>
              <a:pPr/>
              <a:t>19/07/2022</a:t>
            </a:fld>
            <a:endParaRPr lang="nl-BE"/>
          </a:p>
        </p:txBody>
      </p:sp>
      <p:sp>
        <p:nvSpPr>
          <p:cNvPr id="5" name="Footer Placeholder 4"/>
          <p:cNvSpPr>
            <a:spLocks noGrp="1"/>
          </p:cNvSpPr>
          <p:nvPr>
            <p:ph type="ftr" sz="quarter" idx="11"/>
          </p:nvPr>
        </p:nvSpPr>
        <p:spPr/>
        <p:txBody>
          <a:bodyPr/>
          <a:lstStyle/>
          <a:p>
            <a:r>
              <a:rPr lang="nl-BE"/>
              <a:t>Vlaamse wijnmakersgilde afdeling Zottegem</a:t>
            </a:r>
          </a:p>
        </p:txBody>
      </p:sp>
      <p:sp>
        <p:nvSpPr>
          <p:cNvPr id="6" name="Slide Number Placeholder 5"/>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74EA722-F6E3-4778-9668-E76A41136D97}" type="datetime1">
              <a:rPr lang="nl-BE" smtClean="0"/>
              <a:pPr/>
              <a:t>19/07/2022</a:t>
            </a:fld>
            <a:endParaRPr lang="nl-BE"/>
          </a:p>
        </p:txBody>
      </p:sp>
      <p:sp>
        <p:nvSpPr>
          <p:cNvPr id="5" name="Footer Placeholder 4"/>
          <p:cNvSpPr>
            <a:spLocks noGrp="1"/>
          </p:cNvSpPr>
          <p:nvPr>
            <p:ph type="ftr" sz="quarter" idx="11"/>
          </p:nvPr>
        </p:nvSpPr>
        <p:spPr/>
        <p:txBody>
          <a:bodyPr/>
          <a:lstStyle/>
          <a:p>
            <a:r>
              <a:rPr lang="nl-BE"/>
              <a:t>Vlaamse wijnmakersgilde afdeling Zottegem</a:t>
            </a:r>
          </a:p>
        </p:txBody>
      </p:sp>
      <p:sp>
        <p:nvSpPr>
          <p:cNvPr id="6" name="Slide Number Placeholder 5"/>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nl-NL"/>
              <a:t>Klik om de stijl te bewerken</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315726CF-6F94-47A0-8846-CF5D0FD35FCC}" type="datetime1">
              <a:rPr lang="nl-BE" smtClean="0"/>
              <a:pPr/>
              <a:t>19/07/2022</a:t>
            </a:fld>
            <a:endParaRPr lang="nl-BE"/>
          </a:p>
        </p:txBody>
      </p:sp>
      <p:sp>
        <p:nvSpPr>
          <p:cNvPr id="5" name="Footer Placeholder 4"/>
          <p:cNvSpPr>
            <a:spLocks noGrp="1"/>
          </p:cNvSpPr>
          <p:nvPr>
            <p:ph type="ftr" sz="quarter" idx="11"/>
          </p:nvPr>
        </p:nvSpPr>
        <p:spPr/>
        <p:txBody>
          <a:bodyPr/>
          <a:lstStyle/>
          <a:p>
            <a:r>
              <a:rPr lang="nl-BE"/>
              <a:t>Vlaamse wijnmakersgilde afdeling Zottegem</a:t>
            </a:r>
          </a:p>
        </p:txBody>
      </p:sp>
      <p:sp>
        <p:nvSpPr>
          <p:cNvPr id="6" name="Slide Number Placeholder 5"/>
          <p:cNvSpPr>
            <a:spLocks noGrp="1"/>
          </p:cNvSpPr>
          <p:nvPr>
            <p:ph type="sldNum" sz="quarter" idx="12"/>
          </p:nvPr>
        </p:nvSpPr>
        <p:spPr/>
        <p:txBody>
          <a:bodyPr/>
          <a:lstStyle/>
          <a:p>
            <a:fld id="{419919B8-FCFE-457A-B6BF-3DEC6C0D1373}" type="slidenum">
              <a:rPr lang="nl-BE" smtClean="0"/>
              <a:pPr/>
              <a:t>‹nr.›</a:t>
            </a:fld>
            <a:endParaRPr lang="nl-BE"/>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B25D8AD-56C4-4CBE-8D05-D84D6627B1C7}" type="datetime1">
              <a:rPr lang="nl-BE" smtClean="0"/>
              <a:pPr/>
              <a:t>19/07/2022</a:t>
            </a:fld>
            <a:endParaRPr lang="nl-BE"/>
          </a:p>
        </p:txBody>
      </p:sp>
      <p:sp>
        <p:nvSpPr>
          <p:cNvPr id="6" name="Footer Placeholder 5"/>
          <p:cNvSpPr>
            <a:spLocks noGrp="1"/>
          </p:cNvSpPr>
          <p:nvPr>
            <p:ph type="ftr" sz="quarter" idx="11"/>
          </p:nvPr>
        </p:nvSpPr>
        <p:spPr/>
        <p:txBody>
          <a:bodyPr/>
          <a:lstStyle/>
          <a:p>
            <a:r>
              <a:rPr lang="nl-BE"/>
              <a:t>Vlaamse wijnmakersgilde afdeling Zottegem</a:t>
            </a:r>
          </a:p>
        </p:txBody>
      </p:sp>
      <p:sp>
        <p:nvSpPr>
          <p:cNvPr id="7" name="Slide Number Placeholder 6"/>
          <p:cNvSpPr>
            <a:spLocks noGrp="1"/>
          </p:cNvSpPr>
          <p:nvPr>
            <p:ph type="sldNum" sz="quarter" idx="12"/>
          </p:nvPr>
        </p:nvSpPr>
        <p:spPr/>
        <p:txBody>
          <a:bodyPr/>
          <a:lstStyle/>
          <a:p>
            <a:fld id="{419919B8-FCFE-457A-B6BF-3DEC6C0D1373}" type="slidenum">
              <a:rPr lang="nl-BE" smtClean="0"/>
              <a:pPr/>
              <a:t>‹nr.›</a:t>
            </a:fld>
            <a:endParaRPr lang="nl-BE"/>
          </a:p>
        </p:txBody>
      </p:sp>
      <p:sp>
        <p:nvSpPr>
          <p:cNvPr id="9" name="Content Placeholder 8"/>
          <p:cNvSpPr>
            <a:spLocks noGrp="1"/>
          </p:cNvSpPr>
          <p:nvPr>
            <p:ph sz="quarter" idx="13"/>
          </p:nvPr>
        </p:nvSpPr>
        <p:spPr>
          <a:xfrm>
            <a:off x="365760" y="1600200"/>
            <a:ext cx="4041648" cy="452628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7" name="Date Placeholder 6"/>
          <p:cNvSpPr>
            <a:spLocks noGrp="1"/>
          </p:cNvSpPr>
          <p:nvPr>
            <p:ph type="dt" sz="half" idx="10"/>
          </p:nvPr>
        </p:nvSpPr>
        <p:spPr/>
        <p:txBody>
          <a:bodyPr/>
          <a:lstStyle/>
          <a:p>
            <a:fld id="{898431F7-0918-47DA-8E8A-0B4C1906300B}" type="datetime1">
              <a:rPr lang="nl-BE" smtClean="0"/>
              <a:pPr/>
              <a:t>19/07/2022</a:t>
            </a:fld>
            <a:endParaRPr lang="nl-BE"/>
          </a:p>
        </p:txBody>
      </p:sp>
      <p:sp>
        <p:nvSpPr>
          <p:cNvPr id="8" name="Footer Placeholder 7"/>
          <p:cNvSpPr>
            <a:spLocks noGrp="1"/>
          </p:cNvSpPr>
          <p:nvPr>
            <p:ph type="ftr" sz="quarter" idx="11"/>
          </p:nvPr>
        </p:nvSpPr>
        <p:spPr/>
        <p:txBody>
          <a:bodyPr/>
          <a:lstStyle/>
          <a:p>
            <a:r>
              <a:rPr lang="nl-BE"/>
              <a:t>Vlaamse wijnmakersgilde afdeling Zottegem</a:t>
            </a:r>
          </a:p>
        </p:txBody>
      </p:sp>
      <p:sp>
        <p:nvSpPr>
          <p:cNvPr id="9" name="Slide Number Placeholder 8"/>
          <p:cNvSpPr>
            <a:spLocks noGrp="1"/>
          </p:cNvSpPr>
          <p:nvPr>
            <p:ph type="sldNum" sz="quarter" idx="12"/>
          </p:nvPr>
        </p:nvSpPr>
        <p:spPr/>
        <p:txBody>
          <a:bodyPr/>
          <a:lstStyle/>
          <a:p>
            <a:fld id="{419919B8-FCFE-457A-B6BF-3DEC6C0D1373}" type="slidenum">
              <a:rPr lang="nl-BE" smtClean="0"/>
              <a:pPr/>
              <a:t>‹nr.›</a:t>
            </a:fld>
            <a:endParaRPr lang="nl-BE"/>
          </a:p>
        </p:txBody>
      </p:sp>
      <p:sp>
        <p:nvSpPr>
          <p:cNvPr id="11" name="Content Placeholder 10"/>
          <p:cNvSpPr>
            <a:spLocks noGrp="1"/>
          </p:cNvSpPr>
          <p:nvPr>
            <p:ph sz="quarter" idx="13"/>
          </p:nvPr>
        </p:nvSpPr>
        <p:spPr>
          <a:xfrm>
            <a:off x="457200" y="2212848"/>
            <a:ext cx="4041648" cy="391363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A976146D-E7ED-4B14-BF21-550A6A4E914D}" type="datetime1">
              <a:rPr lang="nl-BE" smtClean="0"/>
              <a:pPr/>
              <a:t>19/07/2022</a:t>
            </a:fld>
            <a:endParaRPr lang="nl-BE"/>
          </a:p>
        </p:txBody>
      </p:sp>
      <p:sp>
        <p:nvSpPr>
          <p:cNvPr id="4" name="Footer Placeholder 3"/>
          <p:cNvSpPr>
            <a:spLocks noGrp="1"/>
          </p:cNvSpPr>
          <p:nvPr>
            <p:ph type="ftr" sz="quarter" idx="11"/>
          </p:nvPr>
        </p:nvSpPr>
        <p:spPr/>
        <p:txBody>
          <a:bodyPr/>
          <a:lstStyle/>
          <a:p>
            <a:r>
              <a:rPr lang="nl-BE"/>
              <a:t>Vlaamse wijnmakersgilde afdeling Zottegem</a:t>
            </a:r>
          </a:p>
        </p:txBody>
      </p:sp>
      <p:sp>
        <p:nvSpPr>
          <p:cNvPr id="5" name="Slide Number Placeholder 4"/>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6D954-A034-4108-B89D-FFB9A85F1AB2}" type="datetime1">
              <a:rPr lang="nl-BE" smtClean="0"/>
              <a:pPr/>
              <a:t>19/07/2022</a:t>
            </a:fld>
            <a:endParaRPr lang="nl-BE"/>
          </a:p>
        </p:txBody>
      </p:sp>
      <p:sp>
        <p:nvSpPr>
          <p:cNvPr id="3" name="Footer Placeholder 2"/>
          <p:cNvSpPr>
            <a:spLocks noGrp="1"/>
          </p:cNvSpPr>
          <p:nvPr>
            <p:ph type="ftr" sz="quarter" idx="11"/>
          </p:nvPr>
        </p:nvSpPr>
        <p:spPr/>
        <p:txBody>
          <a:bodyPr/>
          <a:lstStyle/>
          <a:p>
            <a:r>
              <a:rPr lang="nl-BE"/>
              <a:t>Vlaamse wijnmakersgilde afdeling Zottegem</a:t>
            </a:r>
          </a:p>
        </p:txBody>
      </p:sp>
      <p:sp>
        <p:nvSpPr>
          <p:cNvPr id="4" name="Slide Number Placeholder 3"/>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nl-NL"/>
              <a:t>Klik om de stijl te bewerken</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CC1E4258-A340-440B-95BB-CF00C37097B1}" type="datetime1">
              <a:rPr lang="nl-BE" smtClean="0"/>
              <a:pPr/>
              <a:t>19/07/2022</a:t>
            </a:fld>
            <a:endParaRPr lang="nl-BE"/>
          </a:p>
        </p:txBody>
      </p:sp>
      <p:sp>
        <p:nvSpPr>
          <p:cNvPr id="6" name="Footer Placeholder 5"/>
          <p:cNvSpPr>
            <a:spLocks noGrp="1"/>
          </p:cNvSpPr>
          <p:nvPr>
            <p:ph type="ftr" sz="quarter" idx="11"/>
          </p:nvPr>
        </p:nvSpPr>
        <p:spPr/>
        <p:txBody>
          <a:bodyPr/>
          <a:lstStyle/>
          <a:p>
            <a:r>
              <a:rPr lang="nl-BE"/>
              <a:t>Vlaamse wijnmakersgilde afdeling Zottegem</a:t>
            </a:r>
          </a:p>
        </p:txBody>
      </p:sp>
      <p:sp>
        <p:nvSpPr>
          <p:cNvPr id="7" name="Slide Number Placeholder 6"/>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nl-NL"/>
              <a:t>Klik om de stijl te bewerken</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6916C82F-2CB5-4C8C-BA4A-B693FA257943}" type="datetime1">
              <a:rPr lang="nl-BE" smtClean="0"/>
              <a:pPr/>
              <a:t>19/07/2022</a:t>
            </a:fld>
            <a:endParaRPr lang="nl-BE"/>
          </a:p>
        </p:txBody>
      </p:sp>
      <p:sp>
        <p:nvSpPr>
          <p:cNvPr id="6" name="Footer Placeholder 5"/>
          <p:cNvSpPr>
            <a:spLocks noGrp="1"/>
          </p:cNvSpPr>
          <p:nvPr>
            <p:ph type="ftr" sz="quarter" idx="11"/>
          </p:nvPr>
        </p:nvSpPr>
        <p:spPr/>
        <p:txBody>
          <a:bodyPr/>
          <a:lstStyle/>
          <a:p>
            <a:r>
              <a:rPr lang="nl-BE"/>
              <a:t>Vlaamse wijnmakersgilde afdeling Zottegem</a:t>
            </a:r>
          </a:p>
        </p:txBody>
      </p:sp>
      <p:sp>
        <p:nvSpPr>
          <p:cNvPr id="7" name="Slide Number Placeholder 6"/>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nl-NL"/>
              <a:t>Klik om de stijl te bewerken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ABFAE3A7-10F4-41A8-A1DD-0F7BF174A818}" type="datetime1">
              <a:rPr lang="nl-BE" smtClean="0"/>
              <a:pPr/>
              <a:t>19/07/2022</a:t>
            </a:fld>
            <a:endParaRPr lang="nl-BE"/>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nl-BE"/>
              <a:t>Vlaamse wijnmakersgilde afdeling Zottegem</a:t>
            </a: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419919B8-FCFE-457A-B6BF-3DEC6C0D1373}" type="slidenum">
              <a:rPr lang="nl-BE" smtClean="0"/>
              <a:pPr/>
              <a:t>‹nr.›</a:t>
            </a:fld>
            <a:endParaRPr lang="nl-BE"/>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nl.wikipedia.org/wiki/Autolyse" TargetMode="External"/><Relationship Id="rId2" Type="http://schemas.openxmlformats.org/officeDocument/2006/relationships/hyperlink" Target="https://nl.wikipedia.org/wiki/Koolzuurgas"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emf"/></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png"/><Relationship Id="rId4" Type="http://schemas.openxmlformats.org/officeDocument/2006/relationships/image" Target="../media/image35.emf"/></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0.emf"/></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43.emf"/></Relationships>
</file>

<file path=ppt/slides/_rels/slide34.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55.emf"/><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9A2B667-7FE3-4318-8F37-3FC938F22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685" y="3861048"/>
            <a:ext cx="3199448" cy="2996951"/>
          </a:xfrm>
          <a:prstGeom prst="rect">
            <a:avLst/>
          </a:prstGeom>
        </p:spPr>
      </p:pic>
      <p:sp>
        <p:nvSpPr>
          <p:cNvPr id="2" name="Titel 1"/>
          <p:cNvSpPr>
            <a:spLocks noGrp="1"/>
          </p:cNvSpPr>
          <p:nvPr>
            <p:ph type="ctrTitle"/>
          </p:nvPr>
        </p:nvSpPr>
        <p:spPr>
          <a:xfrm>
            <a:off x="3779912" y="-531440"/>
            <a:ext cx="2902168" cy="1648750"/>
          </a:xfrm>
        </p:spPr>
        <p:txBody>
          <a:bodyPr/>
          <a:lstStyle/>
          <a:p>
            <a:pPr lvl="1" algn="ctr" rtl="0">
              <a:spcBef>
                <a:spcPct val="0"/>
              </a:spcBef>
            </a:pPr>
            <a:br>
              <a:rPr lang="nl-BE" dirty="0"/>
            </a:br>
            <a:endParaRPr lang="nl-BE" dirty="0">
              <a:latin typeface="Times New Roman" pitchFamily="18" charset="0"/>
              <a:cs typeface="Times New Roman" pitchFamily="18" charset="0"/>
            </a:endParaRPr>
          </a:p>
        </p:txBody>
      </p:sp>
      <p:sp>
        <p:nvSpPr>
          <p:cNvPr id="3" name="Ondertitel 2"/>
          <p:cNvSpPr>
            <a:spLocks noGrp="1"/>
          </p:cNvSpPr>
          <p:nvPr>
            <p:ph type="subTitle" idx="1"/>
          </p:nvPr>
        </p:nvSpPr>
        <p:spPr>
          <a:xfrm>
            <a:off x="107504" y="133918"/>
            <a:ext cx="8784976" cy="6724081"/>
          </a:xfrm>
        </p:spPr>
        <p:txBody>
          <a:bodyPr>
            <a:normAutofit/>
          </a:bodyPr>
          <a:lstStyle/>
          <a:p>
            <a:pPr algn="l"/>
            <a:r>
              <a:rPr lang="nl-BE" sz="4800" b="1" i="1" u="sng" dirty="0">
                <a:solidFill>
                  <a:schemeClr val="tx1"/>
                </a:solidFill>
                <a:latin typeface="Times New Roman" pitchFamily="18" charset="0"/>
                <a:cs typeface="Times New Roman" pitchFamily="18" charset="0"/>
              </a:rPr>
              <a:t>Broederschap der wijnproevers</a:t>
            </a:r>
          </a:p>
          <a:p>
            <a:pPr algn="l"/>
            <a:endParaRPr lang="nl-BE" sz="5400" b="1" i="1" dirty="0">
              <a:solidFill>
                <a:schemeClr val="tx1"/>
              </a:solidFill>
              <a:latin typeface="Times New Roman" pitchFamily="18" charset="0"/>
              <a:cs typeface="Times New Roman" pitchFamily="18" charset="0"/>
            </a:endParaRPr>
          </a:p>
          <a:p>
            <a:pPr algn="l"/>
            <a:r>
              <a:rPr lang="nl-BE" sz="4800" b="1" i="1" u="sng" dirty="0">
                <a:solidFill>
                  <a:schemeClr val="tx1"/>
                </a:solidFill>
                <a:latin typeface="Times New Roman" pitchFamily="18" charset="0"/>
                <a:cs typeface="Times New Roman" pitchFamily="18" charset="0"/>
              </a:rPr>
              <a:t>Wijn degusteren en bespreken.</a:t>
            </a:r>
          </a:p>
          <a:p>
            <a:pPr algn="l"/>
            <a:endParaRPr lang="nl-BE" sz="5400" b="1" i="1" u="sng" dirty="0">
              <a:solidFill>
                <a:schemeClr val="tx1"/>
              </a:solidFill>
              <a:latin typeface="Times New Roman" pitchFamily="18" charset="0"/>
              <a:cs typeface="Times New Roman" pitchFamily="18" charset="0"/>
            </a:endParaRPr>
          </a:p>
          <a:p>
            <a:pPr algn="l"/>
            <a:r>
              <a:rPr lang="nl-BE" sz="6000" b="1" i="1" u="sng" dirty="0">
                <a:solidFill>
                  <a:schemeClr val="tx1"/>
                </a:solidFill>
                <a:latin typeface="Times New Roman" pitchFamily="18" charset="0"/>
                <a:cs typeface="Times New Roman" pitchFamily="18" charset="0"/>
              </a:rPr>
              <a:t>Deel II: Rode wijn</a:t>
            </a:r>
          </a:p>
          <a:p>
            <a:pPr algn="l"/>
            <a:endParaRPr lang="nl-BE" sz="6000" b="1" i="1" u="sng" dirty="0">
              <a:solidFill>
                <a:schemeClr val="tx1"/>
              </a:solidFill>
              <a:latin typeface="Times New Roman" pitchFamily="18" charset="0"/>
              <a:cs typeface="Times New Roman" pitchFamily="18" charset="0"/>
            </a:endParaRPr>
          </a:p>
          <a:p>
            <a:pPr algn="r"/>
            <a:endParaRPr lang="nl-BE" sz="60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784976" cy="5760640"/>
          </a:xfrm>
        </p:spPr>
        <p:txBody>
          <a:bodyPr anchor="t"/>
          <a:lstStyle/>
          <a:p>
            <a:pPr lvl="0" algn="l">
              <a:lnSpc>
                <a:spcPct val="100000"/>
              </a:lnSpc>
              <a:spcBef>
                <a:spcPts val="0"/>
              </a:spcBef>
            </a:pPr>
            <a:r>
              <a:rPr lang="nl-NL" sz="1800" b="1" u="sng" dirty="0" err="1">
                <a:solidFill>
                  <a:prstClr val="black"/>
                </a:solidFill>
                <a:effectLst/>
                <a:ea typeface="+mn-ea"/>
                <a:cs typeface="+mn-cs"/>
              </a:rPr>
              <a:t>Lekwijn</a:t>
            </a:r>
            <a:r>
              <a:rPr lang="nl-NL" sz="1800" dirty="0">
                <a:solidFill>
                  <a:prstClr val="black"/>
                </a:solidFill>
                <a:effectLst/>
                <a:ea typeface="+mn-ea"/>
                <a:cs typeface="+mn-cs"/>
              </a:rPr>
              <a:t>; dit is het gedeelte wijn dat na de gisting zonder persen kan afgescheiden worden van de pulp.</a:t>
            </a:r>
            <a:br>
              <a:rPr lang="nl-NL" sz="1800" dirty="0">
                <a:solidFill>
                  <a:prstClr val="black"/>
                </a:solidFill>
                <a:effectLst/>
                <a:ea typeface="+mn-ea"/>
                <a:cs typeface="+mn-cs"/>
              </a:rPr>
            </a:br>
            <a:br>
              <a:rPr lang="nl-NL" sz="1800" dirty="0">
                <a:solidFill>
                  <a:prstClr val="black"/>
                </a:solidFill>
                <a:effectLst/>
                <a:ea typeface="+mn-ea"/>
                <a:cs typeface="+mn-cs"/>
              </a:rPr>
            </a:br>
            <a:r>
              <a:rPr lang="nl-NL" sz="1800" b="1" u="sng" dirty="0">
                <a:solidFill>
                  <a:prstClr val="black"/>
                </a:solidFill>
                <a:effectLst/>
                <a:ea typeface="+mn-ea"/>
                <a:cs typeface="+mn-cs"/>
              </a:rPr>
              <a:t>Perswijn</a:t>
            </a:r>
            <a:r>
              <a:rPr lang="nl-NL" sz="1800" dirty="0">
                <a:solidFill>
                  <a:prstClr val="black"/>
                </a:solidFill>
                <a:effectLst/>
                <a:ea typeface="+mn-ea"/>
                <a:cs typeface="+mn-cs"/>
              </a:rPr>
              <a:t>; is het gedeelte wijn dat verkregen wordt door de pulp uit te persen, is van een mindere kwaliteit. Meestal zal men de twee mengen.  </a:t>
            </a:r>
            <a:br>
              <a:rPr lang="nl-NL" sz="1800" dirty="0">
                <a:solidFill>
                  <a:prstClr val="black"/>
                </a:solidFill>
                <a:effectLst/>
                <a:ea typeface="+mn-ea"/>
                <a:cs typeface="+mn-cs"/>
              </a:rPr>
            </a:br>
            <a:br>
              <a:rPr lang="nl-NL" sz="1800" dirty="0">
                <a:solidFill>
                  <a:prstClr val="black"/>
                </a:solidFill>
                <a:effectLst/>
                <a:ea typeface="+mn-ea"/>
                <a:cs typeface="+mn-cs"/>
              </a:rPr>
            </a:br>
            <a:r>
              <a:rPr lang="nl-NL" sz="1800" b="1" u="sng" dirty="0" err="1">
                <a:solidFill>
                  <a:prstClr val="black"/>
                </a:solidFill>
                <a:effectLst/>
                <a:ea typeface="+mn-ea"/>
                <a:cs typeface="+mn-cs"/>
              </a:rPr>
              <a:t>Malolactische</a:t>
            </a:r>
            <a:r>
              <a:rPr lang="nl-NL" sz="1800" b="1" u="sng" dirty="0">
                <a:solidFill>
                  <a:prstClr val="black"/>
                </a:solidFill>
                <a:effectLst/>
                <a:ea typeface="+mn-ea"/>
                <a:cs typeface="+mn-cs"/>
              </a:rPr>
              <a:t> gisting</a:t>
            </a:r>
            <a:r>
              <a:rPr lang="nl-NL" sz="1800" dirty="0">
                <a:solidFill>
                  <a:prstClr val="black"/>
                </a:solidFill>
                <a:effectLst/>
                <a:ea typeface="+mn-ea"/>
                <a:cs typeface="+mn-cs"/>
              </a:rPr>
              <a:t>; tijdens dit proces worden scherpe appelzuren omgezet in melkzuur, wat de wijn een zachtere smaak geeft. </a:t>
            </a:r>
            <a:br>
              <a:rPr lang="nl-NL" sz="1800" dirty="0">
                <a:solidFill>
                  <a:prstClr val="black"/>
                </a:solidFill>
                <a:effectLst/>
                <a:ea typeface="+mn-ea"/>
                <a:cs typeface="+mn-cs"/>
              </a:rPr>
            </a:br>
            <a:br>
              <a:rPr lang="nl-NL" sz="1800" dirty="0">
                <a:solidFill>
                  <a:prstClr val="black"/>
                </a:solidFill>
                <a:effectLst/>
                <a:ea typeface="+mn-ea"/>
                <a:cs typeface="+mn-cs"/>
              </a:rPr>
            </a:br>
            <a:r>
              <a:rPr lang="nl-NL" sz="1800" b="1" u="sng" dirty="0">
                <a:solidFill>
                  <a:prstClr val="black"/>
                </a:solidFill>
                <a:effectLst/>
                <a:ea typeface="+mn-ea"/>
                <a:cs typeface="+mn-cs"/>
              </a:rPr>
              <a:t>Vat rijping</a:t>
            </a:r>
            <a:r>
              <a:rPr lang="nl-NL" sz="1800" dirty="0">
                <a:solidFill>
                  <a:prstClr val="black"/>
                </a:solidFill>
                <a:effectLst/>
                <a:ea typeface="+mn-ea"/>
                <a:cs typeface="+mn-cs"/>
              </a:rPr>
              <a:t>; rode wijnen worden zeer vaak opgevoed op houten vaten, die heeft twee effecten, de wijn zal tijdens het verblijf op het hout zuurstof opnemen. Hout laat zuurstof door, waardoor de wijn verzacht, anderzijds zal het hout, meestal eik, smaak en aroma aan de wijn geven.</a:t>
            </a:r>
            <a:br>
              <a:rPr lang="nl-NL" sz="1800" dirty="0">
                <a:solidFill>
                  <a:prstClr val="black"/>
                </a:solidFill>
                <a:effectLst/>
                <a:ea typeface="+mn-ea"/>
                <a:cs typeface="+mn-cs"/>
              </a:rPr>
            </a:br>
            <a:br>
              <a:rPr lang="nl-NL" sz="1800" dirty="0">
                <a:solidFill>
                  <a:prstClr val="black"/>
                </a:solidFill>
                <a:effectLst/>
                <a:ea typeface="+mn-ea"/>
                <a:cs typeface="+mn-cs"/>
              </a:rPr>
            </a:br>
            <a:r>
              <a:rPr lang="nl-NL" sz="1800" b="1" u="sng" dirty="0">
                <a:solidFill>
                  <a:prstClr val="black"/>
                </a:solidFill>
                <a:effectLst/>
                <a:ea typeface="+mn-ea"/>
                <a:cs typeface="+mn-cs"/>
              </a:rPr>
              <a:t>Franse eik</a:t>
            </a:r>
            <a:r>
              <a:rPr lang="nl-NL" sz="1800" b="1" dirty="0">
                <a:solidFill>
                  <a:prstClr val="black"/>
                </a:solidFill>
                <a:effectLst/>
                <a:ea typeface="+mn-ea"/>
                <a:cs typeface="+mn-cs"/>
              </a:rPr>
              <a:t>; </a:t>
            </a:r>
            <a:r>
              <a:rPr lang="nl-NL" sz="1800" dirty="0">
                <a:solidFill>
                  <a:prstClr val="black"/>
                </a:solidFill>
                <a:effectLst/>
                <a:ea typeface="+mn-ea"/>
                <a:cs typeface="+mn-cs"/>
              </a:rPr>
              <a:t>deze </a:t>
            </a:r>
            <a:r>
              <a:rPr lang="nl-NL" sz="1800" dirty="0" err="1">
                <a:solidFill>
                  <a:prstClr val="black"/>
                </a:solidFill>
                <a:effectLst/>
                <a:ea typeface="+mn-ea"/>
                <a:cs typeface="+mn-cs"/>
              </a:rPr>
              <a:t>eiksoort</a:t>
            </a:r>
            <a:r>
              <a:rPr lang="nl-NL" sz="1800" dirty="0">
                <a:solidFill>
                  <a:prstClr val="black"/>
                </a:solidFill>
                <a:effectLst/>
                <a:ea typeface="+mn-ea"/>
                <a:cs typeface="+mn-cs"/>
              </a:rPr>
              <a:t> heeft fijnere poriën en heeft fijne aroma’s. Bij rijping zal dit vaak resulteren in typische “cedertoetsen” of sigarenkistje.</a:t>
            </a:r>
            <a:br>
              <a:rPr lang="nl-NL" sz="1800" dirty="0">
                <a:solidFill>
                  <a:prstClr val="black"/>
                </a:solidFill>
                <a:effectLst/>
                <a:ea typeface="+mn-ea"/>
                <a:cs typeface="+mn-cs"/>
              </a:rPr>
            </a:br>
            <a:r>
              <a:rPr lang="nl-NL" sz="1800" b="1" u="sng" dirty="0">
                <a:solidFill>
                  <a:prstClr val="black"/>
                </a:solidFill>
                <a:effectLst/>
                <a:ea typeface="+mn-ea"/>
                <a:cs typeface="+mn-cs"/>
              </a:rPr>
              <a:t>Amerikaanse eik</a:t>
            </a:r>
            <a:r>
              <a:rPr lang="nl-NL" sz="1800" b="1" dirty="0">
                <a:solidFill>
                  <a:prstClr val="black"/>
                </a:solidFill>
                <a:effectLst/>
                <a:ea typeface="+mn-ea"/>
                <a:cs typeface="+mn-cs"/>
              </a:rPr>
              <a:t>; </a:t>
            </a:r>
            <a:r>
              <a:rPr lang="nl-NL" sz="1800" dirty="0">
                <a:solidFill>
                  <a:prstClr val="black"/>
                </a:solidFill>
                <a:effectLst/>
                <a:ea typeface="+mn-ea"/>
                <a:cs typeface="+mn-cs"/>
              </a:rPr>
              <a:t>hier zijn de vanille aroma’s meer aanwezig, iets grotere poriën waardoor de wijn iets meer zuurstof krijgt.</a:t>
            </a:r>
            <a:br>
              <a:rPr lang="nl-NL" sz="1800" dirty="0">
                <a:solidFill>
                  <a:prstClr val="black"/>
                </a:solidFill>
                <a:effectLst/>
                <a:ea typeface="+mn-ea"/>
                <a:cs typeface="+mn-cs"/>
              </a:rPr>
            </a:br>
            <a:br>
              <a:rPr lang="nl-NL" sz="1800" dirty="0">
                <a:solidFill>
                  <a:prstClr val="black"/>
                </a:solidFill>
                <a:effectLst/>
                <a:ea typeface="+mn-ea"/>
                <a:cs typeface="+mn-cs"/>
              </a:rPr>
            </a:br>
            <a:r>
              <a:rPr lang="nl-NL" sz="1800" b="1" u="sng" dirty="0">
                <a:solidFill>
                  <a:prstClr val="black"/>
                </a:solidFill>
                <a:effectLst/>
                <a:ea typeface="+mn-ea"/>
                <a:cs typeface="+mn-cs"/>
              </a:rPr>
              <a:t>Le </a:t>
            </a:r>
            <a:r>
              <a:rPr lang="nl-NL" sz="1800" b="1" u="sng" dirty="0" err="1">
                <a:solidFill>
                  <a:prstClr val="black"/>
                </a:solidFill>
                <a:effectLst/>
                <a:ea typeface="+mn-ea"/>
                <a:cs typeface="+mn-cs"/>
              </a:rPr>
              <a:t>ouillage</a:t>
            </a:r>
            <a:r>
              <a:rPr lang="nl-NL" sz="1800" b="1" dirty="0">
                <a:solidFill>
                  <a:prstClr val="black"/>
                </a:solidFill>
                <a:effectLst/>
                <a:ea typeface="+mn-ea"/>
                <a:cs typeface="+mn-cs"/>
              </a:rPr>
              <a:t>; </a:t>
            </a:r>
            <a:r>
              <a:rPr lang="nl-NL" sz="1800" dirty="0">
                <a:solidFill>
                  <a:prstClr val="black"/>
                </a:solidFill>
                <a:effectLst/>
                <a:ea typeface="+mn-ea"/>
                <a:cs typeface="+mn-cs"/>
              </a:rPr>
              <a:t>dit is het bijvullen van de wijnvaten opdat de wijn niet in aanraking zou komen met de zuurstof uit de lucht.</a:t>
            </a:r>
            <a:br>
              <a:rPr lang="nl-NL" sz="1800" dirty="0">
                <a:solidFill>
                  <a:prstClr val="black"/>
                </a:solidFill>
                <a:effectLst/>
                <a:ea typeface="+mn-ea"/>
                <a:cs typeface="+mn-cs"/>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Tree>
    <p:extLst>
      <p:ext uri="{BB962C8B-B14F-4D97-AF65-F5344CB8AC3E}">
        <p14:creationId xmlns:p14="http://schemas.microsoft.com/office/powerpoint/2010/main" val="417011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3744416" cy="576064"/>
          </a:xfrm>
        </p:spPr>
        <p:txBody>
          <a:bodyPr anchor="t"/>
          <a:lstStyle/>
          <a:p>
            <a:pPr algn="l">
              <a:lnSpc>
                <a:spcPct val="100000"/>
              </a:lnSpc>
            </a:pP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3" name="Tekstvak 2">
            <a:extLst>
              <a:ext uri="{FF2B5EF4-FFF2-40B4-BE49-F238E27FC236}">
                <a16:creationId xmlns:a16="http://schemas.microsoft.com/office/drawing/2014/main" id="{07A2AD6B-6A1C-4E2C-93DD-86D4E5645587}"/>
              </a:ext>
            </a:extLst>
          </p:cNvPr>
          <p:cNvSpPr txBox="1"/>
          <p:nvPr/>
        </p:nvSpPr>
        <p:spPr>
          <a:xfrm>
            <a:off x="395536" y="332656"/>
            <a:ext cx="3240360" cy="461665"/>
          </a:xfrm>
          <a:prstGeom prst="rect">
            <a:avLst/>
          </a:prstGeom>
          <a:noFill/>
        </p:spPr>
        <p:txBody>
          <a:bodyPr wrap="square" rtlCol="0">
            <a:spAutoFit/>
          </a:bodyPr>
          <a:lstStyle/>
          <a:p>
            <a:r>
              <a:rPr lang="nl-NL" sz="2400" b="1" u="sng" dirty="0"/>
              <a:t>Vinificatie rosé:</a:t>
            </a:r>
            <a:r>
              <a:rPr lang="nl-NL" sz="2400" dirty="0"/>
              <a:t> </a:t>
            </a:r>
          </a:p>
        </p:txBody>
      </p:sp>
      <p:sp>
        <p:nvSpPr>
          <p:cNvPr id="4" name="Tekstvak 3">
            <a:extLst>
              <a:ext uri="{FF2B5EF4-FFF2-40B4-BE49-F238E27FC236}">
                <a16:creationId xmlns:a16="http://schemas.microsoft.com/office/drawing/2014/main" id="{3AF26F6A-B429-44CC-9150-D7076F84ACB0}"/>
              </a:ext>
            </a:extLst>
          </p:cNvPr>
          <p:cNvSpPr txBox="1"/>
          <p:nvPr/>
        </p:nvSpPr>
        <p:spPr>
          <a:xfrm>
            <a:off x="107504" y="1268760"/>
            <a:ext cx="4392488" cy="923330"/>
          </a:xfrm>
          <a:prstGeom prst="rect">
            <a:avLst/>
          </a:prstGeom>
          <a:noFill/>
        </p:spPr>
        <p:txBody>
          <a:bodyPr wrap="square" rtlCol="0">
            <a:spAutoFit/>
          </a:bodyPr>
          <a:lstStyle/>
          <a:p>
            <a:r>
              <a:rPr lang="nl-BE" dirty="0"/>
              <a:t>Er zijn 2 manieren:</a:t>
            </a:r>
          </a:p>
          <a:p>
            <a:pPr marL="800100" lvl="1" indent="-342900">
              <a:buFont typeface="+mj-lt"/>
              <a:buAutoNum type="arabicPeriod"/>
            </a:pPr>
            <a:r>
              <a:rPr lang="nl-BE" dirty="0"/>
              <a:t>Les </a:t>
            </a:r>
            <a:r>
              <a:rPr lang="nl-BE" dirty="0" err="1"/>
              <a:t>rosés</a:t>
            </a:r>
            <a:r>
              <a:rPr lang="nl-BE" dirty="0"/>
              <a:t> de </a:t>
            </a:r>
            <a:r>
              <a:rPr lang="nl-BE" dirty="0" err="1"/>
              <a:t>saigneé</a:t>
            </a:r>
            <a:r>
              <a:rPr lang="nl-BE" dirty="0"/>
              <a:t>: </a:t>
            </a:r>
          </a:p>
          <a:p>
            <a:pPr marL="800100" lvl="1" indent="-342900">
              <a:buFont typeface="+mj-lt"/>
              <a:buAutoNum type="arabicPeriod"/>
            </a:pPr>
            <a:endParaRPr lang="nl-BE" dirty="0"/>
          </a:p>
        </p:txBody>
      </p:sp>
      <p:pic>
        <p:nvPicPr>
          <p:cNvPr id="6" name="Afbeelding 5">
            <a:extLst>
              <a:ext uri="{FF2B5EF4-FFF2-40B4-BE49-F238E27FC236}">
                <a16:creationId xmlns:a16="http://schemas.microsoft.com/office/drawing/2014/main" id="{4D7532E9-6F36-41CC-B841-4826CE0D5905}"/>
              </a:ext>
            </a:extLst>
          </p:cNvPr>
          <p:cNvPicPr>
            <a:picLocks noChangeAspect="1"/>
          </p:cNvPicPr>
          <p:nvPr/>
        </p:nvPicPr>
        <p:blipFill>
          <a:blip r:embed="rId2"/>
          <a:stretch>
            <a:fillRect/>
          </a:stretch>
        </p:blipFill>
        <p:spPr>
          <a:xfrm>
            <a:off x="3491880" y="562640"/>
            <a:ext cx="5652120" cy="6026537"/>
          </a:xfrm>
          <a:prstGeom prst="rect">
            <a:avLst/>
          </a:prstGeom>
        </p:spPr>
      </p:pic>
      <p:sp>
        <p:nvSpPr>
          <p:cNvPr id="14" name="Rechthoek 13">
            <a:extLst>
              <a:ext uri="{FF2B5EF4-FFF2-40B4-BE49-F238E27FC236}">
                <a16:creationId xmlns:a16="http://schemas.microsoft.com/office/drawing/2014/main" id="{D87D4EA3-32A2-45D9-9878-F6615FD4B1B3}"/>
              </a:ext>
            </a:extLst>
          </p:cNvPr>
          <p:cNvSpPr/>
          <p:nvPr/>
        </p:nvSpPr>
        <p:spPr>
          <a:xfrm>
            <a:off x="5494504" y="4421318"/>
            <a:ext cx="767692" cy="728464"/>
          </a:xfrm>
          <a:prstGeom prst="rect">
            <a:avLst/>
          </a:prstGeom>
          <a:solidFill>
            <a:srgbClr val="D6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9" name="L-vorm 18">
            <a:extLst>
              <a:ext uri="{FF2B5EF4-FFF2-40B4-BE49-F238E27FC236}">
                <a16:creationId xmlns:a16="http://schemas.microsoft.com/office/drawing/2014/main" id="{5E10C6DE-C016-4878-8771-C5F3DB5B6AAA}"/>
              </a:ext>
            </a:extLst>
          </p:cNvPr>
          <p:cNvSpPr/>
          <p:nvPr/>
        </p:nvSpPr>
        <p:spPr>
          <a:xfrm>
            <a:off x="3699429" y="1302578"/>
            <a:ext cx="1880683" cy="1249552"/>
          </a:xfrm>
          <a:prstGeom prst="corner">
            <a:avLst>
              <a:gd name="adj1" fmla="val 100000"/>
              <a:gd name="adj2" fmla="val 50000"/>
            </a:avLst>
          </a:prstGeom>
          <a:solidFill>
            <a:srgbClr val="D6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L-vorm 19">
            <a:extLst>
              <a:ext uri="{FF2B5EF4-FFF2-40B4-BE49-F238E27FC236}">
                <a16:creationId xmlns:a16="http://schemas.microsoft.com/office/drawing/2014/main" id="{EBC0119A-E240-43BE-8AAA-501E24135D46}"/>
              </a:ext>
            </a:extLst>
          </p:cNvPr>
          <p:cNvSpPr/>
          <p:nvPr/>
        </p:nvSpPr>
        <p:spPr>
          <a:xfrm flipH="1">
            <a:off x="5333487" y="1302579"/>
            <a:ext cx="2550879" cy="1728202"/>
          </a:xfrm>
          <a:prstGeom prst="corner">
            <a:avLst>
              <a:gd name="adj1" fmla="val 81853"/>
              <a:gd name="adj2" fmla="val 99383"/>
            </a:avLst>
          </a:prstGeom>
          <a:solidFill>
            <a:srgbClr val="D6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L-vorm 20">
            <a:extLst>
              <a:ext uri="{FF2B5EF4-FFF2-40B4-BE49-F238E27FC236}">
                <a16:creationId xmlns:a16="http://schemas.microsoft.com/office/drawing/2014/main" id="{FA549A92-DCF2-4E1E-A0EF-4C9BCAC3C29A}"/>
              </a:ext>
            </a:extLst>
          </p:cNvPr>
          <p:cNvSpPr/>
          <p:nvPr/>
        </p:nvSpPr>
        <p:spPr>
          <a:xfrm>
            <a:off x="3919147" y="2422074"/>
            <a:ext cx="2550878" cy="1151703"/>
          </a:xfrm>
          <a:prstGeom prst="corner">
            <a:avLst>
              <a:gd name="adj1" fmla="val 69942"/>
              <a:gd name="adj2" fmla="val 50000"/>
            </a:avLst>
          </a:prstGeom>
          <a:solidFill>
            <a:srgbClr val="D6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L-vorm 21">
            <a:extLst>
              <a:ext uri="{FF2B5EF4-FFF2-40B4-BE49-F238E27FC236}">
                <a16:creationId xmlns:a16="http://schemas.microsoft.com/office/drawing/2014/main" id="{1203B3F6-654F-468D-A747-05A48DD162C7}"/>
              </a:ext>
            </a:extLst>
          </p:cNvPr>
          <p:cNvSpPr/>
          <p:nvPr/>
        </p:nvSpPr>
        <p:spPr>
          <a:xfrm>
            <a:off x="3796054" y="3392239"/>
            <a:ext cx="2550878" cy="1273672"/>
          </a:xfrm>
          <a:prstGeom prst="corner">
            <a:avLst>
              <a:gd name="adj1" fmla="val 90682"/>
              <a:gd name="adj2" fmla="val 50000"/>
            </a:avLst>
          </a:prstGeom>
          <a:solidFill>
            <a:srgbClr val="D6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L-vorm 22">
            <a:extLst>
              <a:ext uri="{FF2B5EF4-FFF2-40B4-BE49-F238E27FC236}">
                <a16:creationId xmlns:a16="http://schemas.microsoft.com/office/drawing/2014/main" id="{8BB8C50F-296C-4111-983D-939D33FBDDB0}"/>
              </a:ext>
            </a:extLst>
          </p:cNvPr>
          <p:cNvSpPr/>
          <p:nvPr/>
        </p:nvSpPr>
        <p:spPr>
          <a:xfrm>
            <a:off x="4272932" y="4695654"/>
            <a:ext cx="2550878" cy="1806706"/>
          </a:xfrm>
          <a:prstGeom prst="corner">
            <a:avLst>
              <a:gd name="adj1" fmla="val 100000"/>
              <a:gd name="adj2" fmla="val 50000"/>
            </a:avLst>
          </a:prstGeom>
          <a:solidFill>
            <a:srgbClr val="D6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L-vorm 23">
            <a:extLst>
              <a:ext uri="{FF2B5EF4-FFF2-40B4-BE49-F238E27FC236}">
                <a16:creationId xmlns:a16="http://schemas.microsoft.com/office/drawing/2014/main" id="{2E3E5BD3-89CF-4E1A-9329-D38A423CDE76}"/>
              </a:ext>
            </a:extLst>
          </p:cNvPr>
          <p:cNvSpPr/>
          <p:nvPr/>
        </p:nvSpPr>
        <p:spPr>
          <a:xfrm flipH="1">
            <a:off x="6823810" y="4599471"/>
            <a:ext cx="1886839" cy="1806706"/>
          </a:xfrm>
          <a:prstGeom prst="corner">
            <a:avLst>
              <a:gd name="adj1" fmla="val 77506"/>
              <a:gd name="adj2" fmla="val 79241"/>
            </a:avLst>
          </a:prstGeom>
          <a:solidFill>
            <a:srgbClr val="D6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L-vorm 25">
            <a:extLst>
              <a:ext uri="{FF2B5EF4-FFF2-40B4-BE49-F238E27FC236}">
                <a16:creationId xmlns:a16="http://schemas.microsoft.com/office/drawing/2014/main" id="{009061FC-D778-4F68-A217-E440AF2FD1FE}"/>
              </a:ext>
            </a:extLst>
          </p:cNvPr>
          <p:cNvSpPr/>
          <p:nvPr/>
        </p:nvSpPr>
        <p:spPr>
          <a:xfrm flipH="1">
            <a:off x="6470025" y="2300105"/>
            <a:ext cx="2488544" cy="1273672"/>
          </a:xfrm>
          <a:prstGeom prst="corner">
            <a:avLst>
              <a:gd name="adj1" fmla="val 81853"/>
              <a:gd name="adj2" fmla="val 99383"/>
            </a:avLst>
          </a:prstGeom>
          <a:solidFill>
            <a:srgbClr val="D6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L-vorm 26">
            <a:extLst>
              <a:ext uri="{FF2B5EF4-FFF2-40B4-BE49-F238E27FC236}">
                <a16:creationId xmlns:a16="http://schemas.microsoft.com/office/drawing/2014/main" id="{8E0CDB6B-A2E8-4E8F-85AE-0FF856348AAD}"/>
              </a:ext>
            </a:extLst>
          </p:cNvPr>
          <p:cNvSpPr/>
          <p:nvPr/>
        </p:nvSpPr>
        <p:spPr>
          <a:xfrm flipH="1">
            <a:off x="6470024" y="3603520"/>
            <a:ext cx="2488758" cy="1164726"/>
          </a:xfrm>
          <a:prstGeom prst="corner">
            <a:avLst>
              <a:gd name="adj1" fmla="val 81853"/>
              <a:gd name="adj2" fmla="val 99383"/>
            </a:avLst>
          </a:prstGeom>
          <a:solidFill>
            <a:srgbClr val="D6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94256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animBg="1"/>
      <p:bldP spid="23" grpId="0" animBg="1"/>
      <p:bldP spid="24"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3744416" cy="576064"/>
          </a:xfrm>
        </p:spPr>
        <p:txBody>
          <a:bodyPr anchor="t"/>
          <a:lstStyle/>
          <a:p>
            <a:pPr algn="l">
              <a:lnSpc>
                <a:spcPct val="100000"/>
              </a:lnSpc>
            </a:pP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3" name="Tekstvak 2">
            <a:extLst>
              <a:ext uri="{FF2B5EF4-FFF2-40B4-BE49-F238E27FC236}">
                <a16:creationId xmlns:a16="http://schemas.microsoft.com/office/drawing/2014/main" id="{07A2AD6B-6A1C-4E2C-93DD-86D4E5645587}"/>
              </a:ext>
            </a:extLst>
          </p:cNvPr>
          <p:cNvSpPr txBox="1"/>
          <p:nvPr/>
        </p:nvSpPr>
        <p:spPr>
          <a:xfrm>
            <a:off x="395536" y="332656"/>
            <a:ext cx="3240360" cy="461665"/>
          </a:xfrm>
          <a:prstGeom prst="rect">
            <a:avLst/>
          </a:prstGeom>
          <a:noFill/>
        </p:spPr>
        <p:txBody>
          <a:bodyPr wrap="square" rtlCol="0">
            <a:spAutoFit/>
          </a:bodyPr>
          <a:lstStyle/>
          <a:p>
            <a:r>
              <a:rPr lang="nl-NL" sz="2400" b="1" u="sng" dirty="0"/>
              <a:t>Vinificatie rosé:</a:t>
            </a:r>
            <a:r>
              <a:rPr lang="nl-NL" sz="2400" dirty="0"/>
              <a:t> </a:t>
            </a:r>
          </a:p>
        </p:txBody>
      </p:sp>
      <p:sp>
        <p:nvSpPr>
          <p:cNvPr id="4" name="Tekstvak 3">
            <a:extLst>
              <a:ext uri="{FF2B5EF4-FFF2-40B4-BE49-F238E27FC236}">
                <a16:creationId xmlns:a16="http://schemas.microsoft.com/office/drawing/2014/main" id="{3AF26F6A-B429-44CC-9150-D7076F84ACB0}"/>
              </a:ext>
            </a:extLst>
          </p:cNvPr>
          <p:cNvSpPr txBox="1"/>
          <p:nvPr/>
        </p:nvSpPr>
        <p:spPr>
          <a:xfrm>
            <a:off x="107504" y="1268760"/>
            <a:ext cx="4392488" cy="923330"/>
          </a:xfrm>
          <a:prstGeom prst="rect">
            <a:avLst/>
          </a:prstGeom>
          <a:noFill/>
        </p:spPr>
        <p:txBody>
          <a:bodyPr wrap="square" rtlCol="0">
            <a:spAutoFit/>
          </a:bodyPr>
          <a:lstStyle/>
          <a:p>
            <a:r>
              <a:rPr lang="nl-BE" dirty="0"/>
              <a:t>Er zijn 2 manieren:</a:t>
            </a:r>
          </a:p>
          <a:p>
            <a:pPr marL="800100" lvl="1" indent="-342900">
              <a:buFont typeface="+mj-lt"/>
              <a:buAutoNum type="arabicPeriod"/>
            </a:pPr>
            <a:r>
              <a:rPr lang="nl-BE" dirty="0"/>
              <a:t>Les </a:t>
            </a:r>
            <a:r>
              <a:rPr lang="nl-BE" dirty="0" err="1"/>
              <a:t>rosés</a:t>
            </a:r>
            <a:r>
              <a:rPr lang="nl-BE" dirty="0"/>
              <a:t> de </a:t>
            </a:r>
            <a:r>
              <a:rPr lang="nl-BE" dirty="0" err="1"/>
              <a:t>saigneé</a:t>
            </a:r>
            <a:r>
              <a:rPr lang="nl-BE" dirty="0"/>
              <a:t>: </a:t>
            </a:r>
          </a:p>
          <a:p>
            <a:pPr marL="800100" lvl="1" indent="-342900">
              <a:buFont typeface="+mj-lt"/>
              <a:buAutoNum type="arabicPeriod"/>
            </a:pPr>
            <a:r>
              <a:rPr lang="nl-BE" dirty="0"/>
              <a:t>Les </a:t>
            </a:r>
            <a:r>
              <a:rPr lang="nl-BE" dirty="0" err="1"/>
              <a:t>rosés</a:t>
            </a:r>
            <a:r>
              <a:rPr lang="nl-BE" dirty="0"/>
              <a:t> de </a:t>
            </a:r>
            <a:r>
              <a:rPr lang="nl-BE" dirty="0" err="1"/>
              <a:t>pressurage</a:t>
            </a:r>
            <a:r>
              <a:rPr lang="nl-BE" dirty="0"/>
              <a:t>:</a:t>
            </a:r>
          </a:p>
        </p:txBody>
      </p:sp>
      <p:pic>
        <p:nvPicPr>
          <p:cNvPr id="6" name="Afbeelding 5">
            <a:extLst>
              <a:ext uri="{FF2B5EF4-FFF2-40B4-BE49-F238E27FC236}">
                <a16:creationId xmlns:a16="http://schemas.microsoft.com/office/drawing/2014/main" id="{4D7532E9-6F36-41CC-B841-4826CE0D5905}"/>
              </a:ext>
            </a:extLst>
          </p:cNvPr>
          <p:cNvPicPr>
            <a:picLocks noChangeAspect="1"/>
          </p:cNvPicPr>
          <p:nvPr/>
        </p:nvPicPr>
        <p:blipFill>
          <a:blip r:embed="rId2"/>
          <a:stretch>
            <a:fillRect/>
          </a:stretch>
        </p:blipFill>
        <p:spPr>
          <a:xfrm>
            <a:off x="3491880" y="562640"/>
            <a:ext cx="5652120" cy="6026537"/>
          </a:xfrm>
          <a:prstGeom prst="rect">
            <a:avLst/>
          </a:prstGeom>
        </p:spPr>
      </p:pic>
      <p:sp>
        <p:nvSpPr>
          <p:cNvPr id="14" name="Rechthoek 13">
            <a:extLst>
              <a:ext uri="{FF2B5EF4-FFF2-40B4-BE49-F238E27FC236}">
                <a16:creationId xmlns:a16="http://schemas.microsoft.com/office/drawing/2014/main" id="{D87D4EA3-32A2-45D9-9878-F6615FD4B1B3}"/>
              </a:ext>
            </a:extLst>
          </p:cNvPr>
          <p:cNvSpPr/>
          <p:nvPr/>
        </p:nvSpPr>
        <p:spPr>
          <a:xfrm>
            <a:off x="6551695" y="4496544"/>
            <a:ext cx="767692" cy="728464"/>
          </a:xfrm>
          <a:prstGeom prst="rect">
            <a:avLst/>
          </a:prstGeom>
          <a:solidFill>
            <a:srgbClr val="D6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9" name="L-vorm 18">
            <a:extLst>
              <a:ext uri="{FF2B5EF4-FFF2-40B4-BE49-F238E27FC236}">
                <a16:creationId xmlns:a16="http://schemas.microsoft.com/office/drawing/2014/main" id="{5E10C6DE-C016-4878-8771-C5F3DB5B6AAA}"/>
              </a:ext>
            </a:extLst>
          </p:cNvPr>
          <p:cNvSpPr/>
          <p:nvPr/>
        </p:nvSpPr>
        <p:spPr>
          <a:xfrm>
            <a:off x="3699429" y="1302578"/>
            <a:ext cx="1880683" cy="1249552"/>
          </a:xfrm>
          <a:prstGeom prst="corner">
            <a:avLst>
              <a:gd name="adj1" fmla="val 100000"/>
              <a:gd name="adj2" fmla="val 50000"/>
            </a:avLst>
          </a:prstGeom>
          <a:solidFill>
            <a:srgbClr val="D6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L-vorm 19">
            <a:extLst>
              <a:ext uri="{FF2B5EF4-FFF2-40B4-BE49-F238E27FC236}">
                <a16:creationId xmlns:a16="http://schemas.microsoft.com/office/drawing/2014/main" id="{EBC0119A-E240-43BE-8AAA-501E24135D46}"/>
              </a:ext>
            </a:extLst>
          </p:cNvPr>
          <p:cNvSpPr/>
          <p:nvPr/>
        </p:nvSpPr>
        <p:spPr>
          <a:xfrm flipH="1">
            <a:off x="5338991" y="1237970"/>
            <a:ext cx="2550879" cy="1728202"/>
          </a:xfrm>
          <a:prstGeom prst="corner">
            <a:avLst>
              <a:gd name="adj1" fmla="val 81853"/>
              <a:gd name="adj2" fmla="val 99383"/>
            </a:avLst>
          </a:prstGeom>
          <a:solidFill>
            <a:srgbClr val="D6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L-vorm 20">
            <a:extLst>
              <a:ext uri="{FF2B5EF4-FFF2-40B4-BE49-F238E27FC236}">
                <a16:creationId xmlns:a16="http://schemas.microsoft.com/office/drawing/2014/main" id="{FA549A92-DCF2-4E1E-A0EF-4C9BCAC3C29A}"/>
              </a:ext>
            </a:extLst>
          </p:cNvPr>
          <p:cNvSpPr/>
          <p:nvPr/>
        </p:nvSpPr>
        <p:spPr>
          <a:xfrm>
            <a:off x="3923895" y="2422073"/>
            <a:ext cx="2550878" cy="1151703"/>
          </a:xfrm>
          <a:prstGeom prst="corner">
            <a:avLst>
              <a:gd name="adj1" fmla="val 69942"/>
              <a:gd name="adj2" fmla="val 50000"/>
            </a:avLst>
          </a:prstGeom>
          <a:solidFill>
            <a:srgbClr val="D6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L-vorm 21">
            <a:extLst>
              <a:ext uri="{FF2B5EF4-FFF2-40B4-BE49-F238E27FC236}">
                <a16:creationId xmlns:a16="http://schemas.microsoft.com/office/drawing/2014/main" id="{1203B3F6-654F-468D-A747-05A48DD162C7}"/>
              </a:ext>
            </a:extLst>
          </p:cNvPr>
          <p:cNvSpPr/>
          <p:nvPr/>
        </p:nvSpPr>
        <p:spPr>
          <a:xfrm>
            <a:off x="3796054" y="3392239"/>
            <a:ext cx="2550878" cy="1273672"/>
          </a:xfrm>
          <a:prstGeom prst="corner">
            <a:avLst>
              <a:gd name="adj1" fmla="val 90682"/>
              <a:gd name="adj2" fmla="val 50000"/>
            </a:avLst>
          </a:prstGeom>
          <a:solidFill>
            <a:srgbClr val="D6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L-vorm 22">
            <a:extLst>
              <a:ext uri="{FF2B5EF4-FFF2-40B4-BE49-F238E27FC236}">
                <a16:creationId xmlns:a16="http://schemas.microsoft.com/office/drawing/2014/main" id="{8BB8C50F-296C-4111-983D-939D33FBDDB0}"/>
              </a:ext>
            </a:extLst>
          </p:cNvPr>
          <p:cNvSpPr/>
          <p:nvPr/>
        </p:nvSpPr>
        <p:spPr>
          <a:xfrm>
            <a:off x="4211960" y="4665911"/>
            <a:ext cx="2550878" cy="1806706"/>
          </a:xfrm>
          <a:prstGeom prst="corner">
            <a:avLst>
              <a:gd name="adj1" fmla="val 100000"/>
              <a:gd name="adj2" fmla="val 50000"/>
            </a:avLst>
          </a:prstGeom>
          <a:solidFill>
            <a:srgbClr val="D6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L-vorm 23">
            <a:extLst>
              <a:ext uri="{FF2B5EF4-FFF2-40B4-BE49-F238E27FC236}">
                <a16:creationId xmlns:a16="http://schemas.microsoft.com/office/drawing/2014/main" id="{2E3E5BD3-89CF-4E1A-9329-D38A423CDE76}"/>
              </a:ext>
            </a:extLst>
          </p:cNvPr>
          <p:cNvSpPr/>
          <p:nvPr/>
        </p:nvSpPr>
        <p:spPr>
          <a:xfrm>
            <a:off x="6738177" y="4724191"/>
            <a:ext cx="2082295" cy="1806706"/>
          </a:xfrm>
          <a:prstGeom prst="corner">
            <a:avLst>
              <a:gd name="adj1" fmla="val 100000"/>
              <a:gd name="adj2" fmla="val 50000"/>
            </a:avLst>
          </a:prstGeom>
          <a:solidFill>
            <a:srgbClr val="D6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L-vorm 25">
            <a:extLst>
              <a:ext uri="{FF2B5EF4-FFF2-40B4-BE49-F238E27FC236}">
                <a16:creationId xmlns:a16="http://schemas.microsoft.com/office/drawing/2014/main" id="{009061FC-D778-4F68-A217-E440AF2FD1FE}"/>
              </a:ext>
            </a:extLst>
          </p:cNvPr>
          <p:cNvSpPr/>
          <p:nvPr/>
        </p:nvSpPr>
        <p:spPr>
          <a:xfrm flipH="1">
            <a:off x="6470025" y="2300105"/>
            <a:ext cx="2488544" cy="1273672"/>
          </a:xfrm>
          <a:prstGeom prst="corner">
            <a:avLst>
              <a:gd name="adj1" fmla="val 81853"/>
              <a:gd name="adj2" fmla="val 99383"/>
            </a:avLst>
          </a:prstGeom>
          <a:solidFill>
            <a:srgbClr val="D6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L-vorm 26">
            <a:extLst>
              <a:ext uri="{FF2B5EF4-FFF2-40B4-BE49-F238E27FC236}">
                <a16:creationId xmlns:a16="http://schemas.microsoft.com/office/drawing/2014/main" id="{8E0CDB6B-A2E8-4E8F-85AE-0FF856348AAD}"/>
              </a:ext>
            </a:extLst>
          </p:cNvPr>
          <p:cNvSpPr/>
          <p:nvPr/>
        </p:nvSpPr>
        <p:spPr>
          <a:xfrm flipH="1">
            <a:off x="6377311" y="3472231"/>
            <a:ext cx="2550879" cy="1241460"/>
          </a:xfrm>
          <a:prstGeom prst="corner">
            <a:avLst>
              <a:gd name="adj1" fmla="val 81853"/>
              <a:gd name="adj2" fmla="val 99383"/>
            </a:avLst>
          </a:prstGeom>
          <a:solidFill>
            <a:srgbClr val="D6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Cilinder 4">
            <a:extLst>
              <a:ext uri="{FF2B5EF4-FFF2-40B4-BE49-F238E27FC236}">
                <a16:creationId xmlns:a16="http://schemas.microsoft.com/office/drawing/2014/main" id="{BFF9CE9E-870A-4AD0-A207-495F99F4EEBD}"/>
              </a:ext>
            </a:extLst>
          </p:cNvPr>
          <p:cNvSpPr/>
          <p:nvPr/>
        </p:nvSpPr>
        <p:spPr>
          <a:xfrm>
            <a:off x="7270150" y="2626057"/>
            <a:ext cx="1018347" cy="1576850"/>
          </a:xfrm>
          <a:prstGeom prst="can">
            <a:avLst/>
          </a:prstGeom>
          <a:solidFill>
            <a:srgbClr val="FF00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nl-BE" dirty="0"/>
              <a:t>Schil </a:t>
            </a:r>
            <a:r>
              <a:rPr lang="nl-BE" dirty="0" err="1"/>
              <a:t>weking</a:t>
            </a:r>
            <a:endParaRPr lang="nl-BE" dirty="0"/>
          </a:p>
        </p:txBody>
      </p:sp>
      <p:sp>
        <p:nvSpPr>
          <p:cNvPr id="7" name="Pijl: rechts 6">
            <a:extLst>
              <a:ext uri="{FF2B5EF4-FFF2-40B4-BE49-F238E27FC236}">
                <a16:creationId xmlns:a16="http://schemas.microsoft.com/office/drawing/2014/main" id="{83A7B764-B067-4A20-84AC-CC2850827EA1}"/>
              </a:ext>
            </a:extLst>
          </p:cNvPr>
          <p:cNvSpPr/>
          <p:nvPr/>
        </p:nvSpPr>
        <p:spPr>
          <a:xfrm rot="2452639">
            <a:off x="6495252" y="2447727"/>
            <a:ext cx="1099355" cy="275251"/>
          </a:xfrm>
          <a:prstGeom prst="rightArrow">
            <a:avLst>
              <a:gd name="adj1" fmla="val 50000"/>
              <a:gd name="adj2" fmla="val 51246"/>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nl-BE"/>
          </a:p>
        </p:txBody>
      </p:sp>
      <p:sp>
        <p:nvSpPr>
          <p:cNvPr id="25" name="Pijl: rechts 24">
            <a:extLst>
              <a:ext uri="{FF2B5EF4-FFF2-40B4-BE49-F238E27FC236}">
                <a16:creationId xmlns:a16="http://schemas.microsoft.com/office/drawing/2014/main" id="{19BA9538-0EA9-4452-9780-D9CB9FB7DA46}"/>
              </a:ext>
            </a:extLst>
          </p:cNvPr>
          <p:cNvSpPr/>
          <p:nvPr/>
        </p:nvSpPr>
        <p:spPr>
          <a:xfrm rot="12019600">
            <a:off x="4694260" y="3349364"/>
            <a:ext cx="2802696" cy="223773"/>
          </a:xfrm>
          <a:prstGeom prst="rightArrow">
            <a:avLst>
              <a:gd name="adj1" fmla="val 50000"/>
              <a:gd name="adj2" fmla="val 51246"/>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nl-BE"/>
          </a:p>
        </p:txBody>
      </p:sp>
    </p:spTree>
    <p:extLst>
      <p:ext uri="{BB962C8B-B14F-4D97-AF65-F5344CB8AC3E}">
        <p14:creationId xmlns:p14="http://schemas.microsoft.com/office/powerpoint/2010/main" val="216692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animBg="1"/>
      <p:bldP spid="21" grpId="0" animBg="1"/>
      <p:bldP spid="22" grpId="0" animBg="1"/>
      <p:bldP spid="23" grpId="0" animBg="1"/>
      <p:bldP spid="24" grpId="0" animBg="1"/>
      <p:bldP spid="5" grpId="0" animBg="1"/>
      <p:bldP spid="7"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784976" cy="936104"/>
          </a:xfrm>
        </p:spPr>
        <p:txBody>
          <a:bodyPr anchor="t"/>
          <a:lstStyle/>
          <a:p>
            <a:pPr algn="l">
              <a:lnSpc>
                <a:spcPct val="100000"/>
              </a:lnSpc>
            </a:pP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4" name="Afbeelding 3">
            <a:extLst>
              <a:ext uri="{FF2B5EF4-FFF2-40B4-BE49-F238E27FC236}">
                <a16:creationId xmlns:a16="http://schemas.microsoft.com/office/drawing/2014/main" id="{C5CC8B89-0B4E-4040-BEDF-D36C0E759A54}"/>
              </a:ext>
            </a:extLst>
          </p:cNvPr>
          <p:cNvPicPr>
            <a:picLocks noChangeAspect="1"/>
          </p:cNvPicPr>
          <p:nvPr/>
        </p:nvPicPr>
        <p:blipFill>
          <a:blip r:embed="rId2"/>
          <a:stretch>
            <a:fillRect/>
          </a:stretch>
        </p:blipFill>
        <p:spPr>
          <a:xfrm>
            <a:off x="141535" y="1412776"/>
            <a:ext cx="8860929" cy="2520280"/>
          </a:xfrm>
          <a:prstGeom prst="rect">
            <a:avLst/>
          </a:prstGeom>
        </p:spPr>
      </p:pic>
      <p:sp>
        <p:nvSpPr>
          <p:cNvPr id="5" name="Tekstvak 4">
            <a:extLst>
              <a:ext uri="{FF2B5EF4-FFF2-40B4-BE49-F238E27FC236}">
                <a16:creationId xmlns:a16="http://schemas.microsoft.com/office/drawing/2014/main" id="{041780F3-4774-48F4-9D76-F6AC7C670287}"/>
              </a:ext>
            </a:extLst>
          </p:cNvPr>
          <p:cNvSpPr txBox="1"/>
          <p:nvPr/>
        </p:nvSpPr>
        <p:spPr>
          <a:xfrm>
            <a:off x="395536" y="260648"/>
            <a:ext cx="8424936" cy="584775"/>
          </a:xfrm>
          <a:prstGeom prst="rect">
            <a:avLst/>
          </a:prstGeom>
          <a:noFill/>
        </p:spPr>
        <p:txBody>
          <a:bodyPr wrap="square" rtlCol="0">
            <a:spAutoFit/>
          </a:bodyPr>
          <a:lstStyle/>
          <a:p>
            <a:r>
              <a:rPr lang="nl-BE" sz="3200" b="1" dirty="0"/>
              <a:t>Kleur bij rosé wijnen</a:t>
            </a:r>
          </a:p>
        </p:txBody>
      </p:sp>
      <p:sp>
        <p:nvSpPr>
          <p:cNvPr id="7" name="Tekstvak 6">
            <a:extLst>
              <a:ext uri="{FF2B5EF4-FFF2-40B4-BE49-F238E27FC236}">
                <a16:creationId xmlns:a16="http://schemas.microsoft.com/office/drawing/2014/main" id="{84CB0F59-0644-46CA-98B9-89676DC78B3B}"/>
              </a:ext>
            </a:extLst>
          </p:cNvPr>
          <p:cNvSpPr txBox="1"/>
          <p:nvPr/>
        </p:nvSpPr>
        <p:spPr>
          <a:xfrm>
            <a:off x="-1" y="4590420"/>
            <a:ext cx="9002465" cy="369332"/>
          </a:xfrm>
          <a:prstGeom prst="rect">
            <a:avLst/>
          </a:prstGeom>
          <a:noFill/>
        </p:spPr>
        <p:txBody>
          <a:bodyPr wrap="square" rtlCol="0">
            <a:spAutoFit/>
          </a:bodyPr>
          <a:lstStyle/>
          <a:p>
            <a:r>
              <a:rPr lang="nl-BE" dirty="0"/>
              <a:t>            Gris             -            </a:t>
            </a:r>
            <a:r>
              <a:rPr lang="nl-BE" dirty="0" err="1"/>
              <a:t>Zalmrose</a:t>
            </a:r>
            <a:r>
              <a:rPr lang="nl-BE" dirty="0"/>
              <a:t>        -                  Oranjeroos          -      Bruinroos</a:t>
            </a:r>
          </a:p>
        </p:txBody>
      </p:sp>
    </p:spTree>
    <p:extLst>
      <p:ext uri="{BB962C8B-B14F-4D97-AF65-F5344CB8AC3E}">
        <p14:creationId xmlns:p14="http://schemas.microsoft.com/office/powerpoint/2010/main" val="200587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784976" cy="936104"/>
          </a:xfrm>
        </p:spPr>
        <p:txBody>
          <a:bodyPr anchor="t"/>
          <a:lstStyle/>
          <a:p>
            <a:pPr algn="l">
              <a:lnSpc>
                <a:spcPct val="100000"/>
              </a:lnSpc>
            </a:pP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Macération</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carbonique</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4" name="Tekstvak 3">
            <a:extLst>
              <a:ext uri="{FF2B5EF4-FFF2-40B4-BE49-F238E27FC236}">
                <a16:creationId xmlns:a16="http://schemas.microsoft.com/office/drawing/2014/main" id="{204E97E3-3DBF-4AE6-B279-7D4E810AD92D}"/>
              </a:ext>
            </a:extLst>
          </p:cNvPr>
          <p:cNvSpPr txBox="1"/>
          <p:nvPr/>
        </p:nvSpPr>
        <p:spPr>
          <a:xfrm>
            <a:off x="127706" y="954594"/>
            <a:ext cx="8784976" cy="1754326"/>
          </a:xfrm>
          <a:prstGeom prst="rect">
            <a:avLst/>
          </a:prstGeom>
          <a:noFill/>
        </p:spPr>
        <p:txBody>
          <a:bodyPr wrap="square">
            <a:spAutoFit/>
          </a:bodyPr>
          <a:lstStyle/>
          <a:p>
            <a:pPr algn="l"/>
            <a:r>
              <a:rPr lang="nl-NL" b="0" i="0" dirty="0">
                <a:effectLst/>
                <a:latin typeface="Arial" panose="020B0604020202020204" pitchFamily="34" charset="0"/>
              </a:rPr>
              <a:t>De </a:t>
            </a:r>
            <a:r>
              <a:rPr lang="nl-NL" b="1" i="0" dirty="0" err="1">
                <a:effectLst/>
                <a:latin typeface="Arial" panose="020B0604020202020204" pitchFamily="34" charset="0"/>
              </a:rPr>
              <a:t>macération</a:t>
            </a:r>
            <a:r>
              <a:rPr lang="nl-NL" b="1" i="0" dirty="0">
                <a:effectLst/>
                <a:latin typeface="Arial" panose="020B0604020202020204" pitchFamily="34" charset="0"/>
              </a:rPr>
              <a:t> </a:t>
            </a:r>
            <a:r>
              <a:rPr lang="nl-NL" b="1" i="0" dirty="0" err="1">
                <a:effectLst/>
                <a:latin typeface="Arial" panose="020B0604020202020204" pitchFamily="34" charset="0"/>
              </a:rPr>
              <a:t>carbonique</a:t>
            </a:r>
            <a:r>
              <a:rPr lang="nl-NL" b="0" i="0" dirty="0">
                <a:effectLst/>
                <a:latin typeface="Arial" panose="020B0604020202020204" pitchFamily="34" charset="0"/>
              </a:rPr>
              <a:t> is een techniek waarbij de druiven vóór de alcoholische gisting in een afgesloten vat onder </a:t>
            </a:r>
            <a:r>
              <a:rPr lang="nl-NL" b="0" i="0" strike="noStrike" dirty="0">
                <a:effectLst/>
                <a:latin typeface="Arial" panose="020B0604020202020204" pitchFamily="34" charset="0"/>
                <a:hlinkClick r:id="rId2" tooltip="Koolzuurgas">
                  <a:extLst>
                    <a:ext uri="{A12FA001-AC4F-418D-AE19-62706E023703}">
                      <ahyp:hlinkClr xmlns:ahyp="http://schemas.microsoft.com/office/drawing/2018/hyperlinkcolor" val="tx"/>
                    </a:ext>
                  </a:extLst>
                </a:hlinkClick>
              </a:rPr>
              <a:t>koolzuurgas</a:t>
            </a:r>
            <a:r>
              <a:rPr lang="nl-NL" b="0" i="0" dirty="0">
                <a:effectLst/>
                <a:latin typeface="Arial" panose="020B0604020202020204" pitchFamily="34" charset="0"/>
              </a:rPr>
              <a:t> atmosfeer weken.</a:t>
            </a:r>
          </a:p>
          <a:p>
            <a:pPr algn="l"/>
            <a:r>
              <a:rPr lang="nl-NL" b="0" i="0" dirty="0">
                <a:effectLst/>
                <a:latin typeface="Arial" panose="020B0604020202020204" pitchFamily="34" charset="0"/>
              </a:rPr>
              <a:t>Hierdoor treedt een </a:t>
            </a:r>
            <a:r>
              <a:rPr lang="nl-NL" b="0" i="0" strike="noStrike" dirty="0">
                <a:effectLst/>
                <a:latin typeface="Arial" panose="020B0604020202020204" pitchFamily="34" charset="0"/>
                <a:hlinkClick r:id="rId3" tooltip="Autolyse">
                  <a:extLst>
                    <a:ext uri="{A12FA001-AC4F-418D-AE19-62706E023703}">
                      <ahyp:hlinkClr xmlns:ahyp="http://schemas.microsoft.com/office/drawing/2018/hyperlinkcolor" val="tx"/>
                    </a:ext>
                  </a:extLst>
                </a:hlinkClick>
              </a:rPr>
              <a:t>autolyseproces</a:t>
            </a:r>
            <a:r>
              <a:rPr lang="nl-NL" b="0" i="0" dirty="0">
                <a:effectLst/>
                <a:latin typeface="Arial" panose="020B0604020202020204" pitchFamily="34" charset="0"/>
              </a:rPr>
              <a:t> op waarbij de druif zichzelf onder invloed van de eigen enzymen verteert. </a:t>
            </a:r>
          </a:p>
          <a:p>
            <a:pPr algn="l"/>
            <a:r>
              <a:rPr lang="nl-NL" b="0" i="0" dirty="0">
                <a:effectLst/>
                <a:latin typeface="Arial" panose="020B0604020202020204" pitchFamily="34" charset="0"/>
              </a:rPr>
              <a:t>Hierdoor komt het aroma beter tot ontwikkeling en is er de nodige kleurextractie.</a:t>
            </a:r>
          </a:p>
          <a:p>
            <a:pPr algn="l"/>
            <a:r>
              <a:rPr lang="nl-NL" dirty="0">
                <a:latin typeface="Arial" panose="020B0604020202020204" pitchFamily="34" charset="0"/>
              </a:rPr>
              <a:t>Tannine komt niet vrij daar er geen alcohol gevormd wordt tijdens dit proces.</a:t>
            </a:r>
            <a:r>
              <a:rPr lang="nl-NL" b="0" i="0" dirty="0">
                <a:effectLst/>
                <a:latin typeface="Arial" panose="020B0604020202020204" pitchFamily="34" charset="0"/>
              </a:rPr>
              <a:t> </a:t>
            </a:r>
            <a:endParaRPr lang="nl-BE" dirty="0"/>
          </a:p>
        </p:txBody>
      </p:sp>
      <p:pic>
        <p:nvPicPr>
          <p:cNvPr id="3" name="Afbeelding 2">
            <a:extLst>
              <a:ext uri="{FF2B5EF4-FFF2-40B4-BE49-F238E27FC236}">
                <a16:creationId xmlns:a16="http://schemas.microsoft.com/office/drawing/2014/main" id="{C65232AC-49FC-4E20-9DB4-B9F97C7CA64D}"/>
              </a:ext>
            </a:extLst>
          </p:cNvPr>
          <p:cNvPicPr>
            <a:picLocks noChangeAspect="1"/>
          </p:cNvPicPr>
          <p:nvPr/>
        </p:nvPicPr>
        <p:blipFill>
          <a:blip r:embed="rId4"/>
          <a:stretch>
            <a:fillRect/>
          </a:stretch>
        </p:blipFill>
        <p:spPr>
          <a:xfrm>
            <a:off x="1907704" y="2708920"/>
            <a:ext cx="4509120" cy="4509120"/>
          </a:xfrm>
          <a:prstGeom prst="rect">
            <a:avLst/>
          </a:prstGeom>
        </p:spPr>
      </p:pic>
    </p:spTree>
    <p:extLst>
      <p:ext uri="{BB962C8B-B14F-4D97-AF65-F5344CB8AC3E}">
        <p14:creationId xmlns:p14="http://schemas.microsoft.com/office/powerpoint/2010/main" val="123739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784976" cy="936104"/>
          </a:xfrm>
        </p:spPr>
        <p:txBody>
          <a:bodyPr anchor="t"/>
          <a:lstStyle/>
          <a:p>
            <a:pPr algn="l">
              <a:lnSpc>
                <a:spcPct val="100000"/>
              </a:lnSpc>
            </a:pP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6" name="Afbeelding 5">
            <a:extLst>
              <a:ext uri="{FF2B5EF4-FFF2-40B4-BE49-F238E27FC236}">
                <a16:creationId xmlns:a16="http://schemas.microsoft.com/office/drawing/2014/main" id="{8288EF16-3532-4344-BD46-C667421081CF}"/>
              </a:ext>
            </a:extLst>
          </p:cNvPr>
          <p:cNvPicPr>
            <a:picLocks noChangeAspect="1"/>
          </p:cNvPicPr>
          <p:nvPr/>
        </p:nvPicPr>
        <p:blipFill>
          <a:blip r:embed="rId3"/>
          <a:stretch>
            <a:fillRect/>
          </a:stretch>
        </p:blipFill>
        <p:spPr>
          <a:xfrm>
            <a:off x="0" y="-32677"/>
            <a:ext cx="9144000" cy="6890678"/>
          </a:xfrm>
          <a:prstGeom prst="rect">
            <a:avLst/>
          </a:prstGeom>
        </p:spPr>
      </p:pic>
      <p:sp>
        <p:nvSpPr>
          <p:cNvPr id="3" name="Rechthoek 2">
            <a:extLst>
              <a:ext uri="{FF2B5EF4-FFF2-40B4-BE49-F238E27FC236}">
                <a16:creationId xmlns:a16="http://schemas.microsoft.com/office/drawing/2014/main" id="{58105045-15E6-4DCE-8C81-7126C14081D6}"/>
              </a:ext>
            </a:extLst>
          </p:cNvPr>
          <p:cNvSpPr/>
          <p:nvPr/>
        </p:nvSpPr>
        <p:spPr>
          <a:xfrm>
            <a:off x="4139952" y="332655"/>
            <a:ext cx="4929982" cy="33438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4">
            <a:extLst>
              <a:ext uri="{FF2B5EF4-FFF2-40B4-BE49-F238E27FC236}">
                <a16:creationId xmlns:a16="http://schemas.microsoft.com/office/drawing/2014/main" id="{B31BD261-6718-4D8D-B5C5-31BF60887468}"/>
              </a:ext>
            </a:extLst>
          </p:cNvPr>
          <p:cNvSpPr/>
          <p:nvPr/>
        </p:nvSpPr>
        <p:spPr>
          <a:xfrm>
            <a:off x="19576" y="3683058"/>
            <a:ext cx="4536504" cy="31683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CDC6904E-2D57-4BBE-938F-E1A259BD4ED3}"/>
              </a:ext>
            </a:extLst>
          </p:cNvPr>
          <p:cNvSpPr/>
          <p:nvPr/>
        </p:nvSpPr>
        <p:spPr>
          <a:xfrm>
            <a:off x="4533430" y="3638746"/>
            <a:ext cx="4536504" cy="32126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81004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784976" cy="936104"/>
          </a:xfrm>
        </p:spPr>
        <p:txBody>
          <a:bodyPr anchor="t"/>
          <a:lstStyle/>
          <a:p>
            <a:pPr algn="l">
              <a:lnSpc>
                <a:spcPct val="100000"/>
              </a:lnSpc>
            </a:pP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3" name="Tekstvak 2">
            <a:extLst>
              <a:ext uri="{FF2B5EF4-FFF2-40B4-BE49-F238E27FC236}">
                <a16:creationId xmlns:a16="http://schemas.microsoft.com/office/drawing/2014/main" id="{46C6DEE2-46A3-46A3-AA0A-66D52147E1CF}"/>
              </a:ext>
            </a:extLst>
          </p:cNvPr>
          <p:cNvSpPr txBox="1"/>
          <p:nvPr/>
        </p:nvSpPr>
        <p:spPr>
          <a:xfrm>
            <a:off x="143508" y="-8850"/>
            <a:ext cx="9000492" cy="5755422"/>
          </a:xfrm>
          <a:prstGeom prst="rect">
            <a:avLst/>
          </a:prstGeom>
          <a:noFill/>
        </p:spPr>
        <p:txBody>
          <a:bodyPr wrap="square" rtlCol="0">
            <a:spAutoFit/>
          </a:bodyPr>
          <a:lstStyle/>
          <a:p>
            <a:r>
              <a:rPr lang="nl-BE" sz="3200" b="1" u="sng" dirty="0"/>
              <a:t>Andere vinificatietechnieken: zoete wijnen</a:t>
            </a:r>
          </a:p>
          <a:p>
            <a:endParaRPr lang="nl-BE" sz="2400" b="1" dirty="0"/>
          </a:p>
          <a:p>
            <a:pPr marL="342900" indent="-342900">
              <a:buFont typeface="Arial" panose="020B0604020202020204" pitchFamily="34" charset="0"/>
              <a:buChar char="•"/>
            </a:pPr>
            <a:r>
              <a:rPr lang="nl-BE" sz="2400" b="1" u="sng" dirty="0"/>
              <a:t>Versterkte wijnen</a:t>
            </a:r>
            <a:r>
              <a:rPr lang="nl-BE" sz="2400" b="1" dirty="0"/>
              <a:t>: </a:t>
            </a:r>
            <a:r>
              <a:rPr lang="nl-BE" sz="2000" dirty="0"/>
              <a:t>Aan de most of gistende wijn wordt zuivere </a:t>
            </a:r>
            <a:r>
              <a:rPr lang="nl-BE" sz="2000" dirty="0" err="1"/>
              <a:t>alc</a:t>
            </a:r>
            <a:r>
              <a:rPr lang="nl-BE" sz="2000" dirty="0"/>
              <a:t>. toegevoegd voor alle suiker is omgezet. Het resultaat is een wijn &gt; 16° met een dosis restsuiker.  </a:t>
            </a:r>
            <a:r>
              <a:rPr lang="nl-BE" sz="2400" dirty="0"/>
              <a:t>Deze werkwijze wordt </a:t>
            </a:r>
            <a:r>
              <a:rPr lang="nl-BE" sz="2400" b="1" u="sng" dirty="0"/>
              <a:t>muteren</a:t>
            </a:r>
            <a:r>
              <a:rPr lang="nl-BE" sz="2400" dirty="0"/>
              <a:t> genoemd.</a:t>
            </a:r>
          </a:p>
          <a:p>
            <a:pPr marL="342900" indent="-342900">
              <a:buFont typeface="Arial" panose="020B0604020202020204" pitchFamily="34" charset="0"/>
              <a:buChar char="•"/>
            </a:pPr>
            <a:endParaRPr lang="nl-BE" sz="2400" dirty="0"/>
          </a:p>
          <a:p>
            <a:pPr marL="342900" indent="-342900">
              <a:buFont typeface="Arial" panose="020B0604020202020204" pitchFamily="34" charset="0"/>
              <a:buChar char="•"/>
            </a:pPr>
            <a:r>
              <a:rPr lang="nl-BE" sz="2000" b="1" i="1" u="sng" dirty="0">
                <a:effectLst/>
                <a:ea typeface="Calibri" panose="020F0502020204030204" pitchFamily="34" charset="0"/>
                <a:cs typeface="Times New Roman" panose="02020603050405020304" pitchFamily="18" charset="0"/>
              </a:rPr>
              <a:t>VDN</a:t>
            </a:r>
            <a:r>
              <a:rPr lang="nl-BE" sz="2000" dirty="0">
                <a:effectLst/>
                <a:ea typeface="Calibri" panose="020F0502020204030204" pitchFamily="34" charset="0"/>
                <a:cs typeface="Times New Roman" panose="02020603050405020304" pitchFamily="18" charset="0"/>
              </a:rPr>
              <a:t>; Vin </a:t>
            </a:r>
            <a:r>
              <a:rPr lang="nl-BE" sz="2000" dirty="0" err="1">
                <a:effectLst/>
                <a:ea typeface="Calibri" panose="020F0502020204030204" pitchFamily="34" charset="0"/>
                <a:cs typeface="Times New Roman" panose="02020603050405020304" pitchFamily="18" charset="0"/>
              </a:rPr>
              <a:t>Doux</a:t>
            </a:r>
            <a:r>
              <a:rPr lang="nl-BE" sz="2000" dirty="0">
                <a:effectLst/>
                <a:ea typeface="Calibri" panose="020F0502020204030204" pitchFamily="34" charset="0"/>
                <a:cs typeface="Times New Roman" panose="02020603050405020304" pitchFamily="18" charset="0"/>
              </a:rPr>
              <a:t> Naturel; versterkte wijn met een alcoholgehalte tussen de 15 en de 18%, bekomen door mutatie met </a:t>
            </a:r>
            <a:r>
              <a:rPr lang="nl-BE" sz="2000" u="sng" dirty="0">
                <a:effectLst/>
                <a:ea typeface="Calibri" panose="020F0502020204030204" pitchFamily="34" charset="0"/>
                <a:cs typeface="Times New Roman" panose="02020603050405020304" pitchFamily="18" charset="0"/>
              </a:rPr>
              <a:t>neutrale wijnalcohol</a:t>
            </a:r>
            <a:r>
              <a:rPr lang="nl-BE" sz="2000" dirty="0">
                <a:effectLst/>
                <a:ea typeface="Calibri" panose="020F0502020204030204" pitchFamily="34" charset="0"/>
                <a:cs typeface="Times New Roman" panose="02020603050405020304" pitchFamily="18" charset="0"/>
              </a:rPr>
              <a:t>(96%) tijdens de gisting. De term </a:t>
            </a:r>
            <a:r>
              <a:rPr lang="nl-BE" sz="2000" b="1" u="sng" dirty="0">
                <a:effectLst/>
                <a:ea typeface="Calibri" panose="020F0502020204030204" pitchFamily="34" charset="0"/>
                <a:cs typeface="Times New Roman" panose="02020603050405020304" pitchFamily="18" charset="0"/>
              </a:rPr>
              <a:t>naturel</a:t>
            </a:r>
            <a:r>
              <a:rPr lang="nl-BE" sz="2000" dirty="0">
                <a:effectLst/>
                <a:ea typeface="Calibri" panose="020F0502020204030204" pitchFamily="34" charset="0"/>
                <a:cs typeface="Times New Roman" panose="02020603050405020304" pitchFamily="18" charset="0"/>
              </a:rPr>
              <a:t> kan enige verwarring teweeg brengen daar het alcoholgehalte in de wijn niet is bekomen door vergisting. De restsuikers daarentegen zijn wel natuurlijke suikers afkomstig uit de druif. De neutrale alcohol zal ook geen </a:t>
            </a:r>
            <a:r>
              <a:rPr lang="nl-BE" sz="2000" dirty="0" err="1">
                <a:effectLst/>
                <a:ea typeface="Calibri" panose="020F0502020204030204" pitchFamily="34" charset="0"/>
                <a:cs typeface="Times New Roman" panose="02020603050405020304" pitchFamily="18" charset="0"/>
              </a:rPr>
              <a:t>aroima</a:t>
            </a:r>
            <a:r>
              <a:rPr lang="nl-BE" sz="2000" dirty="0">
                <a:effectLst/>
                <a:ea typeface="Calibri" panose="020F0502020204030204" pitchFamily="34" charset="0"/>
                <a:cs typeface="Times New Roman" panose="02020603050405020304" pitchFamily="18" charset="0"/>
              </a:rPr>
              <a:t> en smaak toevoegen aan de wijn.</a:t>
            </a:r>
          </a:p>
          <a:p>
            <a:pPr marL="342900" indent="-342900">
              <a:buFont typeface="Arial" panose="020B0604020202020204" pitchFamily="34" charset="0"/>
              <a:buChar char="•"/>
            </a:pPr>
            <a:endParaRPr lang="nl-BE" sz="2000" dirty="0">
              <a:effectLs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nl-BE" sz="2000" b="1" i="1" u="sng" dirty="0">
                <a:effectLst/>
                <a:ea typeface="Calibri" panose="020F0502020204030204" pitchFamily="34" charset="0"/>
                <a:cs typeface="Times New Roman" panose="02020603050405020304" pitchFamily="18" charset="0"/>
              </a:rPr>
              <a:t>VDL</a:t>
            </a:r>
            <a:r>
              <a:rPr lang="nl-BE" sz="2000" dirty="0">
                <a:effectLst/>
                <a:ea typeface="Calibri" panose="020F0502020204030204" pitchFamily="34" charset="0"/>
                <a:cs typeface="Times New Roman" panose="02020603050405020304" pitchFamily="18" charset="0"/>
              </a:rPr>
              <a:t>; Vin De </a:t>
            </a:r>
            <a:r>
              <a:rPr lang="nl-BE" sz="2000" dirty="0" err="1">
                <a:effectLst/>
                <a:ea typeface="Calibri" panose="020F0502020204030204" pitchFamily="34" charset="0"/>
                <a:cs typeface="Times New Roman" panose="02020603050405020304" pitchFamily="18" charset="0"/>
              </a:rPr>
              <a:t>Liqueur</a:t>
            </a:r>
            <a:r>
              <a:rPr lang="nl-BE" sz="2000" dirty="0">
                <a:effectLst/>
                <a:ea typeface="Calibri" panose="020F0502020204030204" pitchFamily="34" charset="0"/>
                <a:cs typeface="Times New Roman" panose="02020603050405020304" pitchFamily="18" charset="0"/>
              </a:rPr>
              <a:t>; versterkte wijn door toevoeging van </a:t>
            </a:r>
            <a:r>
              <a:rPr lang="nl-BE" sz="2000" b="1" u="sng" dirty="0">
                <a:effectLst/>
                <a:ea typeface="Calibri" panose="020F0502020204030204" pitchFamily="34" charset="0"/>
                <a:cs typeface="Times New Roman" panose="02020603050405020304" pitchFamily="18" charset="0"/>
              </a:rPr>
              <a:t>regionale wijnalcohol of (gerijpte) eau de </a:t>
            </a:r>
            <a:r>
              <a:rPr lang="nl-BE" sz="2000" b="1" u="sng" dirty="0" err="1">
                <a:effectLst/>
                <a:ea typeface="Calibri" panose="020F0502020204030204" pitchFamily="34" charset="0"/>
                <a:cs typeface="Times New Roman" panose="02020603050405020304" pitchFamily="18" charset="0"/>
              </a:rPr>
              <a:t>vie</a:t>
            </a:r>
            <a:r>
              <a:rPr lang="nl-BE" sz="2000" dirty="0">
                <a:effectLst/>
                <a:ea typeface="Calibri" panose="020F0502020204030204" pitchFamily="34" charset="0"/>
                <a:cs typeface="Times New Roman" panose="02020603050405020304" pitchFamily="18" charset="0"/>
              </a:rPr>
              <a:t> voor de gisting (kan ook tijdens de gisting).  </a:t>
            </a:r>
            <a:r>
              <a:rPr lang="nl-BE" sz="2000" dirty="0" err="1">
                <a:effectLst/>
                <a:ea typeface="Calibri" panose="020F0502020204030204" pitchFamily="34" charset="0"/>
                <a:cs typeface="Times New Roman" panose="02020603050405020304" pitchFamily="18" charset="0"/>
              </a:rPr>
              <a:t>Vb</a:t>
            </a:r>
            <a:r>
              <a:rPr lang="nl-BE" sz="2000" dirty="0">
                <a:effectLst/>
                <a:ea typeface="Calibri" panose="020F0502020204030204" pitchFamily="34" charset="0"/>
                <a:cs typeface="Times New Roman" panose="02020603050405020304" pitchFamily="18" charset="0"/>
              </a:rPr>
              <a:t>; </a:t>
            </a:r>
            <a:r>
              <a:rPr lang="nl-BE" sz="2000" dirty="0" err="1">
                <a:effectLst/>
                <a:ea typeface="Calibri" panose="020F0502020204030204" pitchFamily="34" charset="0"/>
                <a:cs typeface="Times New Roman" panose="02020603050405020304" pitchFamily="18" charset="0"/>
              </a:rPr>
              <a:t>Pineau</a:t>
            </a:r>
            <a:r>
              <a:rPr lang="nl-BE" sz="2000" dirty="0">
                <a:effectLst/>
                <a:ea typeface="Calibri" panose="020F0502020204030204" pitchFamily="34" charset="0"/>
                <a:cs typeface="Times New Roman" panose="02020603050405020304" pitchFamily="18" charset="0"/>
              </a:rPr>
              <a:t> des Charentes, </a:t>
            </a:r>
            <a:r>
              <a:rPr lang="nl-BE" sz="2000" dirty="0" err="1">
                <a:effectLst/>
                <a:ea typeface="Calibri" panose="020F0502020204030204" pitchFamily="34" charset="0"/>
                <a:cs typeface="Times New Roman" panose="02020603050405020304" pitchFamily="18" charset="0"/>
              </a:rPr>
              <a:t>Floc</a:t>
            </a:r>
            <a:r>
              <a:rPr lang="nl-BE" sz="2000" dirty="0">
                <a:effectLst/>
                <a:ea typeface="Calibri" panose="020F0502020204030204" pitchFamily="34" charset="0"/>
                <a:cs typeface="Times New Roman" panose="02020603050405020304" pitchFamily="18" charset="0"/>
              </a:rPr>
              <a:t> de </a:t>
            </a:r>
            <a:r>
              <a:rPr lang="nl-BE" sz="2000" dirty="0" err="1">
                <a:effectLst/>
                <a:ea typeface="Calibri" panose="020F0502020204030204" pitchFamily="34" charset="0"/>
                <a:cs typeface="Times New Roman" panose="02020603050405020304" pitchFamily="18" charset="0"/>
              </a:rPr>
              <a:t>Gascogne</a:t>
            </a:r>
            <a:r>
              <a:rPr lang="nl-BE" sz="2000" dirty="0">
                <a:effectLst/>
                <a:ea typeface="Calibri" panose="020F0502020204030204" pitchFamily="34" charset="0"/>
                <a:cs typeface="Times New Roman" panose="02020603050405020304" pitchFamily="18" charset="0"/>
              </a:rPr>
              <a:t>, </a:t>
            </a:r>
            <a:r>
              <a:rPr lang="nl-BE" sz="2000" dirty="0" err="1">
                <a:effectLst/>
                <a:ea typeface="Calibri" panose="020F0502020204030204" pitchFamily="34" charset="0"/>
                <a:cs typeface="Times New Roman" panose="02020603050405020304" pitchFamily="18" charset="0"/>
              </a:rPr>
              <a:t>Macvin</a:t>
            </a:r>
            <a:r>
              <a:rPr lang="nl-BE" sz="2000" dirty="0">
                <a:effectLst/>
                <a:ea typeface="Calibri" panose="020F0502020204030204" pitchFamily="34" charset="0"/>
                <a:cs typeface="Times New Roman" panose="02020603050405020304" pitchFamily="18" charset="0"/>
              </a:rPr>
              <a:t> du Jura, Ratafia, ….</a:t>
            </a:r>
            <a:endParaRPr lang="nl-BE" sz="2000" b="1" dirty="0"/>
          </a:p>
        </p:txBody>
      </p:sp>
    </p:spTree>
    <p:extLst>
      <p:ext uri="{BB962C8B-B14F-4D97-AF65-F5344CB8AC3E}">
        <p14:creationId xmlns:p14="http://schemas.microsoft.com/office/powerpoint/2010/main" val="411413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784976" cy="936104"/>
          </a:xfrm>
        </p:spPr>
        <p:txBody>
          <a:bodyPr anchor="t"/>
          <a:lstStyle/>
          <a:p>
            <a:pPr algn="l">
              <a:lnSpc>
                <a:spcPct val="100000"/>
              </a:lnSpc>
            </a:pP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3" name="Tekstvak 2">
            <a:extLst>
              <a:ext uri="{FF2B5EF4-FFF2-40B4-BE49-F238E27FC236}">
                <a16:creationId xmlns:a16="http://schemas.microsoft.com/office/drawing/2014/main" id="{46C6DEE2-46A3-46A3-AA0A-66D52147E1CF}"/>
              </a:ext>
            </a:extLst>
          </p:cNvPr>
          <p:cNvSpPr txBox="1"/>
          <p:nvPr/>
        </p:nvSpPr>
        <p:spPr>
          <a:xfrm>
            <a:off x="237977" y="21571"/>
            <a:ext cx="9000492" cy="6370975"/>
          </a:xfrm>
          <a:prstGeom prst="rect">
            <a:avLst/>
          </a:prstGeom>
          <a:noFill/>
        </p:spPr>
        <p:txBody>
          <a:bodyPr wrap="square" rtlCol="0">
            <a:spAutoFit/>
          </a:bodyPr>
          <a:lstStyle/>
          <a:p>
            <a:r>
              <a:rPr lang="nl-BE" sz="3200" b="1" u="sng" dirty="0"/>
              <a:t>Andere vinificatietechnieken: zoete wijnen</a:t>
            </a:r>
          </a:p>
          <a:p>
            <a:endParaRPr lang="nl-BE" sz="2400" b="1" dirty="0"/>
          </a:p>
          <a:p>
            <a:r>
              <a:rPr lang="nl-BE" sz="2400" b="1" i="1" u="sng" dirty="0" err="1">
                <a:effectLst/>
                <a:latin typeface="Times New Roman" panose="02020603050405020304" pitchFamily="18" charset="0"/>
                <a:ea typeface="Calibri" panose="020F0502020204030204" pitchFamily="34" charset="0"/>
                <a:cs typeface="Times New Roman" panose="02020603050405020304" pitchFamily="18" charset="0"/>
              </a:rPr>
              <a:t>Vins</a:t>
            </a:r>
            <a:r>
              <a:rPr lang="nl-BE" sz="2400" b="1" i="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nl-BE" sz="2400" b="1" i="1" u="sng" dirty="0" err="1">
                <a:effectLst/>
                <a:latin typeface="Times New Roman" panose="02020603050405020304" pitchFamily="18" charset="0"/>
                <a:ea typeface="Calibri" panose="020F0502020204030204" pitchFamily="34" charset="0"/>
                <a:cs typeface="Times New Roman" panose="02020603050405020304" pitchFamily="18" charset="0"/>
              </a:rPr>
              <a:t>Liquoreux</a:t>
            </a:r>
            <a:r>
              <a:rPr lang="nl-BE" sz="2400" dirty="0">
                <a:effectLst/>
                <a:latin typeface="Times New Roman" panose="02020603050405020304" pitchFamily="18" charset="0"/>
                <a:ea typeface="Calibri" panose="020F0502020204030204" pitchFamily="34" charset="0"/>
                <a:cs typeface="Times New Roman" panose="02020603050405020304" pitchFamily="18" charset="0"/>
              </a:rPr>
              <a:t>; zoete likoreuze wijnen zijn geen VDN of VDL !!! </a:t>
            </a:r>
          </a:p>
          <a:p>
            <a:r>
              <a:rPr lang="nl-BE" sz="2400" i="1" u="sng" dirty="0">
                <a:effectLst/>
                <a:latin typeface="Times New Roman" panose="02020603050405020304" pitchFamily="18" charset="0"/>
                <a:ea typeface="Calibri" panose="020F0502020204030204" pitchFamily="34" charset="0"/>
                <a:cs typeface="Times New Roman" panose="02020603050405020304" pitchFamily="18" charset="0"/>
              </a:rPr>
              <a:t>Hier wordt geen alcohol toegevoegd.</a:t>
            </a:r>
            <a:endParaRPr lang="nl-BE" sz="2400" i="1" u="sng" dirty="0">
              <a:effectLst/>
              <a:latin typeface="Calibri" panose="020F0502020204030204" pitchFamily="34" charset="0"/>
              <a:ea typeface="Calibri" panose="020F0502020204030204" pitchFamily="34" charset="0"/>
              <a:cs typeface="Times New Roman" panose="02020603050405020304" pitchFamily="18" charset="0"/>
            </a:endParaRPr>
          </a:p>
          <a:p>
            <a:r>
              <a:rPr lang="nl-BE" sz="2400" dirty="0">
                <a:effectLst/>
                <a:latin typeface="Times New Roman" panose="02020603050405020304" pitchFamily="18" charset="0"/>
                <a:ea typeface="Calibri" panose="020F0502020204030204" pitchFamily="34" charset="0"/>
                <a:cs typeface="Times New Roman" panose="02020603050405020304" pitchFamily="18" charset="0"/>
              </a:rPr>
              <a:t>Deze wijnen komen van druiven met een zeer hoog potentieel, meestal van druiven die via ‘speciale’ technieken een zeer hoog suikergehalte hebben verkregen.</a:t>
            </a:r>
            <a:endParaRPr lang="nl-BE"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l">
              <a:buFont typeface="Arial" panose="020B0604020202020204" pitchFamily="34" charset="0"/>
              <a:buChar char="•"/>
            </a:pPr>
            <a:r>
              <a:rPr lang="nl-BE" sz="2400" b="1" u="sng" dirty="0"/>
              <a:t>Pourriture </a:t>
            </a:r>
            <a:r>
              <a:rPr lang="nl-BE" sz="2400" b="1" u="sng" dirty="0" err="1"/>
              <a:t>noble</a:t>
            </a:r>
            <a:r>
              <a:rPr lang="nl-BE" sz="2400" b="1" u="sng" dirty="0"/>
              <a:t>:</a:t>
            </a:r>
            <a:r>
              <a:rPr lang="nl-BE" sz="2400" dirty="0"/>
              <a:t> </a:t>
            </a:r>
            <a:r>
              <a:rPr lang="nl-NL" sz="2000" b="0" i="0" u="none" strike="noStrike" baseline="0" dirty="0" err="1"/>
              <a:t>Botrytis</a:t>
            </a:r>
            <a:r>
              <a:rPr lang="nl-NL" sz="2000" b="0" i="0" u="none" strike="noStrike" baseline="0" dirty="0"/>
              <a:t> </a:t>
            </a:r>
            <a:r>
              <a:rPr lang="nl-NL" sz="2000" b="0" i="0" u="none" strike="noStrike" baseline="0" dirty="0" err="1"/>
              <a:t>cinerea</a:t>
            </a:r>
            <a:r>
              <a:rPr lang="nl-NL" sz="2000" b="0" i="0" u="none" strike="noStrike" baseline="0" dirty="0"/>
              <a:t> of </a:t>
            </a:r>
            <a:r>
              <a:rPr lang="nl-NL" sz="2000" b="0" i="0" u="none" strike="noStrike" baseline="0" dirty="0" err="1"/>
              <a:t>edelrot</a:t>
            </a:r>
            <a:r>
              <a:rPr lang="nl-NL" sz="2000" b="0" i="0" u="none" strike="noStrike" baseline="0" dirty="0"/>
              <a:t>, hierbij zijn de druiven door een bepaalde schimmel aangetast, waardoor het water uit de druif voor een groot deel verdwijnt. Hierdoor verkrijgt men een grote suikerconcentratie wat resulteert in zoete wijnen (bv. Sauternes).</a:t>
            </a:r>
          </a:p>
          <a:p>
            <a:pPr marL="342900" indent="-342900" algn="l">
              <a:buFont typeface="Arial" panose="020B0604020202020204" pitchFamily="34" charset="0"/>
              <a:buChar char="•"/>
            </a:pPr>
            <a:r>
              <a:rPr lang="nl-NL" sz="2400" b="1" u="sng" dirty="0" err="1"/>
              <a:t>Passerilage</a:t>
            </a:r>
            <a:r>
              <a:rPr lang="nl-NL" sz="2400" b="1" u="sng" dirty="0"/>
              <a:t>:</a:t>
            </a:r>
            <a:r>
              <a:rPr lang="nl-NL" sz="2400" b="1" dirty="0"/>
              <a:t> </a:t>
            </a:r>
            <a:r>
              <a:rPr lang="nl-NL" sz="2000" b="0" i="0" u="none" strike="noStrike" baseline="0" dirty="0"/>
              <a:t>(vin de paille) hierbij laat men de druiven indrogen tot rozijnen met als resultaat weinig water en </a:t>
            </a:r>
            <a:r>
              <a:rPr lang="nl-BE" sz="2000" b="0" i="0" u="none" strike="noStrike" baseline="0" dirty="0"/>
              <a:t>veel suiker. &gt; zoete wijn.</a:t>
            </a:r>
          </a:p>
          <a:p>
            <a:pPr marL="342900" indent="-342900" algn="l">
              <a:buFont typeface="Arial" panose="020B0604020202020204" pitchFamily="34" charset="0"/>
              <a:buChar char="•"/>
            </a:pPr>
            <a:r>
              <a:rPr lang="nl-BE" sz="2400" b="1" u="sng" dirty="0" err="1"/>
              <a:t>Ijswijn</a:t>
            </a:r>
            <a:r>
              <a:rPr lang="nl-BE" sz="2400" b="1" u="sng" dirty="0"/>
              <a:t>:</a:t>
            </a:r>
            <a:r>
              <a:rPr lang="nl-BE" sz="2400" b="1" dirty="0"/>
              <a:t> </a:t>
            </a:r>
            <a:r>
              <a:rPr lang="nl-BE" sz="2000" dirty="0"/>
              <a:t>I</a:t>
            </a:r>
            <a:r>
              <a:rPr lang="nl-NL" sz="2000" b="0" i="0" u="none" strike="noStrike" baseline="0" dirty="0"/>
              <a:t>n noordelijke wijngebieden kan er soms  ijswijn gemaakt worden. Als er voldoende nachtvorst is opgetreden (-7°C) oogst men de druiven in bevroren toestand. Bij het persen blijven de ijskristallen (= water) achter in de pulp. Hierdoor verkrijgt men eveneens een zeer zoet sap, wat terug resulteert in een zoete wijn.</a:t>
            </a:r>
            <a:endParaRPr lang="nl-BE" sz="2400" b="1" dirty="0"/>
          </a:p>
        </p:txBody>
      </p:sp>
    </p:spTree>
    <p:extLst>
      <p:ext uri="{BB962C8B-B14F-4D97-AF65-F5344CB8AC3E}">
        <p14:creationId xmlns:p14="http://schemas.microsoft.com/office/powerpoint/2010/main" val="373815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7D9B3AAA-7FBA-433D-A504-7C61900783F5}"/>
              </a:ext>
            </a:extLst>
          </p:cNvPr>
          <p:cNvSpPr txBox="1"/>
          <p:nvPr/>
        </p:nvSpPr>
        <p:spPr>
          <a:xfrm>
            <a:off x="70992" y="116632"/>
            <a:ext cx="9073008" cy="6278642"/>
          </a:xfrm>
          <a:prstGeom prst="rect">
            <a:avLst/>
          </a:prstGeom>
          <a:noFill/>
        </p:spPr>
        <p:txBody>
          <a:bodyPr wrap="square" rtlCol="0">
            <a:spAutoFit/>
          </a:bodyPr>
          <a:lstStyle/>
          <a:p>
            <a:r>
              <a:rPr lang="nl-BE" sz="2400" b="1" u="sng" dirty="0">
                <a:effectLst/>
                <a:ea typeface="Calibri" panose="020F0502020204030204" pitchFamily="34" charset="0"/>
                <a:cs typeface="Times New Roman" panose="02020603050405020304" pitchFamily="18" charset="0"/>
              </a:rPr>
              <a:t>Vinificatie mousserende wijn; </a:t>
            </a:r>
            <a:endParaRPr lang="nl-BE" sz="2400" dirty="0">
              <a:effectLst/>
              <a:ea typeface="Calibri" panose="020F0502020204030204" pitchFamily="34" charset="0"/>
              <a:cs typeface="Times New Roman" panose="02020603050405020304" pitchFamily="18" charset="0"/>
            </a:endParaRPr>
          </a:p>
          <a:p>
            <a:r>
              <a:rPr lang="nl-BE"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arenR"/>
            </a:pPr>
            <a:r>
              <a:rPr lang="nl-BE" sz="1800" u="sng" dirty="0">
                <a:effectLst/>
                <a:latin typeface="Times New Roman" panose="02020603050405020304" pitchFamily="18" charset="0"/>
                <a:ea typeface="Calibri" panose="020F0502020204030204" pitchFamily="34" charset="0"/>
                <a:cs typeface="Times New Roman" panose="02020603050405020304" pitchFamily="18" charset="0"/>
              </a:rPr>
              <a:t>Door inspuiten</a:t>
            </a: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 dit gebeurt bij eenvoudige schuimwijn. Net zoals bij spuitwater, gaat men koolzuurgas machinaal inspuiten bij stille wijn. Het verkregen resultaat is een wijn die uiteraard “parelt”, maar de gasbelletjes van dergelijke wijnen zijn vrij groot (net zoals bij spuitwater) en vaak vlug uitgewerkt. Dit is de goedkoopste manier om schuimwijn te maken.</a:t>
            </a:r>
          </a:p>
          <a:p>
            <a:pPr marL="342900" indent="-342900">
              <a:buAutoNum type="arabicParenR"/>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dirty="0">
                <a:effectLst/>
                <a:latin typeface="Times New Roman" panose="02020603050405020304" pitchFamily="18" charset="0"/>
                <a:ea typeface="Calibri" panose="020F0502020204030204" pitchFamily="34" charset="0"/>
                <a:cs typeface="Times New Roman" panose="02020603050405020304" pitchFamily="18" charset="0"/>
              </a:rPr>
              <a:t>2) </a:t>
            </a:r>
            <a:r>
              <a:rPr lang="nl-BE" sz="1800" u="sng" dirty="0">
                <a:effectLst/>
                <a:latin typeface="Times New Roman" panose="02020603050405020304" pitchFamily="18" charset="0"/>
                <a:ea typeface="Calibri" panose="020F0502020204030204" pitchFamily="34" charset="0"/>
                <a:cs typeface="Times New Roman" panose="02020603050405020304" pitchFamily="18" charset="0"/>
              </a:rPr>
              <a:t>Méthode rurale</a:t>
            </a: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  hier blijft na de eerste gisting in de wijn nog voldoende restsuiker over zodat later op het jaar een spontane tweede gisting begint. De wijn wordt gebotteld voor de aanvang van die tweede gisting. De restsuikers worden zo op natuurlijke wijze omgezet in alcohol en koolzuurgas. Hier is dus geen sprake van toevoeging van suiker bij het bottelen om een tweede gisting op gang te brengen; ze gebeurt hier spontaan! Het is vanzelfsprekend dat bij deze methode druiven gebruikt worden die rijk zijn aan suikers. Voorbeelden van toepassing : Clairette de Die (</a:t>
            </a:r>
            <a:r>
              <a:rPr lang="nl-BE" sz="1800" dirty="0" err="1">
                <a:effectLst/>
                <a:latin typeface="Times New Roman" panose="02020603050405020304" pitchFamily="18" charset="0"/>
                <a:ea typeface="Calibri" panose="020F0502020204030204" pitchFamily="34" charset="0"/>
                <a:cs typeface="Times New Roman" panose="02020603050405020304" pitchFamily="18" charset="0"/>
              </a:rPr>
              <a:t>Tradition</a:t>
            </a: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 ), de </a:t>
            </a:r>
            <a:r>
              <a:rPr lang="nl-BE" sz="1800" dirty="0" err="1">
                <a:effectLst/>
                <a:latin typeface="Times New Roman" panose="02020603050405020304" pitchFamily="18" charset="0"/>
                <a:ea typeface="Calibri" panose="020F0502020204030204" pitchFamily="34" charset="0"/>
                <a:cs typeface="Times New Roman" panose="02020603050405020304" pitchFamily="18" charset="0"/>
              </a:rPr>
              <a:t>Gaillac</a:t>
            </a: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 (méthode </a:t>
            </a:r>
            <a:r>
              <a:rPr lang="nl-BE" sz="1800" dirty="0" err="1">
                <a:effectLst/>
                <a:latin typeface="Times New Roman" panose="02020603050405020304" pitchFamily="18" charset="0"/>
                <a:ea typeface="Calibri" panose="020F0502020204030204" pitchFamily="34" charset="0"/>
                <a:cs typeface="Times New Roman" panose="02020603050405020304" pitchFamily="18" charset="0"/>
              </a:rPr>
              <a:t>Gaillacoise</a:t>
            </a: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 en de </a:t>
            </a:r>
            <a:r>
              <a:rPr lang="nl-BE" sz="1800" dirty="0" err="1">
                <a:effectLst/>
                <a:latin typeface="Times New Roman" panose="02020603050405020304" pitchFamily="18" charset="0"/>
                <a:ea typeface="Calibri" panose="020F0502020204030204" pitchFamily="34" charset="0"/>
                <a:cs typeface="Times New Roman" panose="02020603050405020304" pitchFamily="18" charset="0"/>
              </a:rPr>
              <a:t>Blanquette</a:t>
            </a: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 de </a:t>
            </a:r>
            <a:r>
              <a:rPr lang="nl-BE" sz="1800" dirty="0" err="1">
                <a:effectLst/>
                <a:latin typeface="Times New Roman" panose="02020603050405020304" pitchFamily="18" charset="0"/>
                <a:ea typeface="Calibri" panose="020F0502020204030204" pitchFamily="34" charset="0"/>
                <a:cs typeface="Times New Roman" panose="02020603050405020304" pitchFamily="18" charset="0"/>
              </a:rPr>
              <a:t>Limoux</a:t>
            </a: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nl-BE" sz="1800" dirty="0" err="1">
                <a:effectLst/>
                <a:latin typeface="Times New Roman" panose="02020603050405020304" pitchFamily="18" charset="0"/>
                <a:ea typeface="Calibri" panose="020F0502020204030204" pitchFamily="34" charset="0"/>
                <a:cs typeface="Times New Roman" panose="02020603050405020304" pitchFamily="18" charset="0"/>
              </a:rPr>
              <a:t>Ancestrale</a:t>
            </a: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a:t>
            </a:r>
          </a:p>
          <a:p>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dirty="0">
                <a:effectLst/>
                <a:latin typeface="Times New Roman" panose="02020603050405020304" pitchFamily="18" charset="0"/>
                <a:ea typeface="Calibri" panose="020F0502020204030204" pitchFamily="34" charset="0"/>
                <a:cs typeface="Times New Roman" panose="02020603050405020304" pitchFamily="18" charset="0"/>
              </a:rPr>
              <a:t>3) </a:t>
            </a:r>
            <a:r>
              <a:rPr lang="nl-BE" sz="1800" u="sng" dirty="0">
                <a:effectLst/>
                <a:latin typeface="Times New Roman" panose="02020603050405020304" pitchFamily="18" charset="0"/>
                <a:ea typeface="Calibri" panose="020F0502020204030204" pitchFamily="34" charset="0"/>
                <a:cs typeface="Times New Roman" panose="02020603050405020304" pitchFamily="18" charset="0"/>
              </a:rPr>
              <a:t>Méthode </a:t>
            </a:r>
            <a:r>
              <a:rPr lang="nl-BE" sz="1800" u="sng" dirty="0" err="1">
                <a:effectLst/>
                <a:latin typeface="Times New Roman" panose="02020603050405020304" pitchFamily="18" charset="0"/>
                <a:ea typeface="Calibri" panose="020F0502020204030204" pitchFamily="34" charset="0"/>
                <a:cs typeface="Times New Roman" panose="02020603050405020304" pitchFamily="18" charset="0"/>
              </a:rPr>
              <a:t>traditionnelle</a:t>
            </a:r>
            <a:r>
              <a:rPr lang="nl-BE" sz="1800" u="sng" dirty="0">
                <a:effectLst/>
                <a:latin typeface="Times New Roman" panose="02020603050405020304" pitchFamily="18" charset="0"/>
                <a:ea typeface="Calibri" panose="020F0502020204030204" pitchFamily="34" charset="0"/>
                <a:cs typeface="Times New Roman" panose="02020603050405020304" pitchFamily="18" charset="0"/>
              </a:rPr>
              <a:t> </a:t>
            </a: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of ook Methode </a:t>
            </a:r>
            <a:r>
              <a:rPr lang="nl-BE" sz="1800" dirty="0" err="1">
                <a:effectLst/>
                <a:latin typeface="Times New Roman" panose="02020603050405020304" pitchFamily="18" charset="0"/>
                <a:ea typeface="Calibri" panose="020F0502020204030204" pitchFamily="34" charset="0"/>
                <a:cs typeface="Times New Roman" panose="02020603050405020304" pitchFamily="18" charset="0"/>
              </a:rPr>
              <a:t>Champenoise</a:t>
            </a: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 De benaming “Methode </a:t>
            </a:r>
            <a:r>
              <a:rPr lang="nl-BE" sz="1800" dirty="0" err="1">
                <a:effectLst/>
                <a:latin typeface="Times New Roman" panose="02020603050405020304" pitchFamily="18" charset="0"/>
                <a:ea typeface="Calibri" panose="020F0502020204030204" pitchFamily="34" charset="0"/>
                <a:cs typeface="Times New Roman" panose="02020603050405020304" pitchFamily="18" charset="0"/>
              </a:rPr>
              <a:t>Champenoise</a:t>
            </a: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 is echter al sinds 1994 verboden voor alle andere wijnen dan deze uit de erkende A.O.C. van Champagne. Een belangrijk onderdeel van deze werkwijze is de rijping van de wijn op de gistdroesem (van enkele maanden tot enkele jaren, soms tot 5 jaar), waardoor de wijn rijker aan karakter en complexer wordt. Voor de wijn op de markt komt moet de gistdroesem nog verwijderd worden. </a:t>
            </a:r>
          </a:p>
        </p:txBody>
      </p:sp>
    </p:spTree>
    <p:extLst>
      <p:ext uri="{BB962C8B-B14F-4D97-AF65-F5344CB8AC3E}">
        <p14:creationId xmlns:p14="http://schemas.microsoft.com/office/powerpoint/2010/main" val="399913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7D9B3AAA-7FBA-433D-A504-7C61900783F5}"/>
              </a:ext>
            </a:extLst>
          </p:cNvPr>
          <p:cNvSpPr txBox="1"/>
          <p:nvPr/>
        </p:nvSpPr>
        <p:spPr>
          <a:xfrm>
            <a:off x="161256" y="260648"/>
            <a:ext cx="8821488" cy="2400657"/>
          </a:xfrm>
          <a:prstGeom prst="rect">
            <a:avLst/>
          </a:prstGeom>
          <a:noFill/>
        </p:spPr>
        <p:txBody>
          <a:bodyPr wrap="square" rtlCol="0">
            <a:spAutoFit/>
          </a:bodyPr>
          <a:lstStyle/>
          <a:p>
            <a:r>
              <a:rPr lang="nl-BE" sz="2400" b="1" u="sng" dirty="0">
                <a:effectLst/>
                <a:ea typeface="Calibri" panose="020F0502020204030204" pitchFamily="34" charset="0"/>
                <a:cs typeface="Times New Roman" panose="02020603050405020304" pitchFamily="18" charset="0"/>
              </a:rPr>
              <a:t>Vinificatie mousserende wijn; </a:t>
            </a:r>
            <a:endParaRPr lang="nl-BE" sz="2400" dirty="0">
              <a:effectLst/>
              <a:ea typeface="Calibri" panose="020F0502020204030204" pitchFamily="34" charset="0"/>
              <a:cs typeface="Times New Roman" panose="02020603050405020304" pitchFamily="18" charset="0"/>
            </a:endParaRPr>
          </a:p>
          <a:p>
            <a:r>
              <a:rPr lang="nl-BE"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dirty="0">
                <a:effectLst/>
                <a:latin typeface="Times New Roman" panose="02020603050405020304" pitchFamily="18" charset="0"/>
                <a:ea typeface="Calibri" panose="020F0502020204030204" pitchFamily="34" charset="0"/>
                <a:cs typeface="Times New Roman" panose="02020603050405020304" pitchFamily="18" charset="0"/>
              </a:rPr>
              <a:t>4) </a:t>
            </a:r>
            <a:r>
              <a:rPr lang="nl-BE" sz="1800" u="sng" dirty="0">
                <a:effectLst/>
                <a:latin typeface="Times New Roman" panose="02020603050405020304" pitchFamily="18" charset="0"/>
                <a:ea typeface="Calibri" panose="020F0502020204030204" pitchFamily="34" charset="0"/>
                <a:cs typeface="Times New Roman" panose="02020603050405020304" pitchFamily="18" charset="0"/>
              </a:rPr>
              <a:t>Méthode </a:t>
            </a:r>
            <a:r>
              <a:rPr lang="nl-BE" sz="1800" u="sng" dirty="0" err="1">
                <a:effectLst/>
                <a:latin typeface="Times New Roman" panose="02020603050405020304" pitchFamily="18" charset="0"/>
                <a:ea typeface="Calibri" panose="020F0502020204030204" pitchFamily="34" charset="0"/>
                <a:cs typeface="Times New Roman" panose="02020603050405020304" pitchFamily="18" charset="0"/>
              </a:rPr>
              <a:t>cuve</a:t>
            </a:r>
            <a:r>
              <a:rPr lang="nl-BE" sz="1800" u="sng" dirty="0">
                <a:effectLst/>
                <a:latin typeface="Times New Roman" panose="02020603050405020304" pitchFamily="18" charset="0"/>
                <a:ea typeface="Calibri" panose="020F0502020204030204" pitchFamily="34" charset="0"/>
                <a:cs typeface="Times New Roman" panose="02020603050405020304" pitchFamily="18" charset="0"/>
              </a:rPr>
              <a:t> close</a:t>
            </a: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 ook wel de “</a:t>
            </a:r>
            <a:r>
              <a:rPr lang="nl-BE" sz="1800" dirty="0" err="1">
                <a:effectLst/>
                <a:latin typeface="Times New Roman" panose="02020603050405020304" pitchFamily="18" charset="0"/>
                <a:ea typeface="Calibri" panose="020F0502020204030204" pitchFamily="34" charset="0"/>
                <a:cs typeface="Times New Roman" panose="02020603050405020304" pitchFamily="18" charset="0"/>
              </a:rPr>
              <a:t>Charmat</a:t>
            </a: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 methode” </a:t>
            </a:r>
            <a:r>
              <a:rPr lang="nl-BE" dirty="0">
                <a:latin typeface="Times New Roman" panose="02020603050405020304" pitchFamily="18" charset="0"/>
                <a:ea typeface="Calibri" panose="020F0502020204030204" pitchFamily="34" charset="0"/>
                <a:cs typeface="Times New Roman" panose="02020603050405020304" pitchFamily="18" charset="0"/>
              </a:rPr>
              <a:t>genoemd, (</a:t>
            </a:r>
            <a:r>
              <a:rPr lang="nl-BE" dirty="0" err="1">
                <a:latin typeface="Times New Roman" panose="02020603050405020304" pitchFamily="18" charset="0"/>
                <a:ea typeface="Calibri" panose="020F0502020204030204" pitchFamily="34" charset="0"/>
                <a:cs typeface="Times New Roman" panose="02020603050405020304" pitchFamily="18" charset="0"/>
              </a:rPr>
              <a:t>metodo</a:t>
            </a:r>
            <a:r>
              <a:rPr lang="nl-BE" dirty="0">
                <a:latin typeface="Times New Roman" panose="02020603050405020304" pitchFamily="18" charset="0"/>
                <a:ea typeface="Calibri" panose="020F0502020204030204" pitchFamily="34" charset="0"/>
                <a:cs typeface="Times New Roman" panose="02020603050405020304" pitchFamily="18" charset="0"/>
              </a:rPr>
              <a:t> </a:t>
            </a:r>
            <a:r>
              <a:rPr lang="nl-BE" dirty="0" err="1">
                <a:latin typeface="Times New Roman" panose="02020603050405020304" pitchFamily="18" charset="0"/>
                <a:ea typeface="Calibri" panose="020F0502020204030204" pitchFamily="34" charset="0"/>
                <a:cs typeface="Times New Roman" panose="02020603050405020304" pitchFamily="18" charset="0"/>
              </a:rPr>
              <a:t>Martinotti</a:t>
            </a:r>
            <a:r>
              <a:rPr lang="nl-BE" dirty="0">
                <a:latin typeface="Times New Roman" panose="02020603050405020304" pitchFamily="18" charset="0"/>
                <a:ea typeface="Calibri" panose="020F0502020204030204" pitchFamily="34" charset="0"/>
                <a:cs typeface="Times New Roman" panose="02020603050405020304" pitchFamily="18" charset="0"/>
              </a:rPr>
              <a:t>). </a:t>
            </a: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Hier gebeurt de tweede gisting in een gesloten tank, waardoor het ontstane gas niet kan ontsnappen. Het komt dus net zoals bij de gisting op fles in de wijn terecht. Na bezinken van de gistcellen gaat men de wijn via een speciale botteltechniek (met tegendruk) bottelen. De wijn komt op deze manier echter minder in contact met de gistcellen, wat resulteert in minder complexiteit en karakter, maar meer primaire toetsen (fruitig en bloemig).   </a:t>
            </a:r>
            <a:r>
              <a:rPr lang="nl-BE" sz="1800" b="1" i="1" u="sng" dirty="0">
                <a:effectLst/>
                <a:latin typeface="Times New Roman" panose="02020603050405020304" pitchFamily="18" charset="0"/>
                <a:ea typeface="Calibri" panose="020F0502020204030204" pitchFamily="34" charset="0"/>
                <a:cs typeface="Times New Roman" panose="02020603050405020304" pitchFamily="18" charset="0"/>
              </a:rPr>
              <a:t>Bv. Prosecco</a:t>
            </a: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394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8ACB0569-43B4-4E82-A413-AE83BF8DA209}"/>
              </a:ext>
            </a:extLst>
          </p:cNvPr>
          <p:cNvSpPr txBox="1"/>
          <p:nvPr/>
        </p:nvSpPr>
        <p:spPr>
          <a:xfrm>
            <a:off x="251520" y="299428"/>
            <a:ext cx="8784976" cy="2739211"/>
          </a:xfrm>
          <a:prstGeom prst="rect">
            <a:avLst/>
          </a:prstGeom>
          <a:noFill/>
        </p:spPr>
        <p:txBody>
          <a:bodyPr wrap="square">
            <a:spAutoFit/>
          </a:bodyPr>
          <a:lstStyle/>
          <a:p>
            <a:r>
              <a:rPr lang="nl-NL" sz="2800" b="1" u="sng" dirty="0"/>
              <a:t>Vinificatie rood</a:t>
            </a:r>
            <a:r>
              <a:rPr lang="nl-NL" sz="2400" dirty="0"/>
              <a:t>; </a:t>
            </a:r>
          </a:p>
          <a:p>
            <a:r>
              <a:rPr lang="nl-NL" sz="2400" dirty="0"/>
              <a:t>Rode wijn is altijd afkomstig van </a:t>
            </a:r>
            <a:r>
              <a:rPr lang="nl-NL" sz="2400" b="1" u="sng" dirty="0"/>
              <a:t>blauwe druiven</a:t>
            </a:r>
            <a:r>
              <a:rPr lang="nl-NL" sz="2400" dirty="0"/>
              <a:t>, deze druiven hebben echter wit sap, (er zijn uitzonderingen) de kleur komt dus uit de schil. </a:t>
            </a:r>
          </a:p>
          <a:p>
            <a:r>
              <a:rPr lang="nl-NL" sz="2400" dirty="0"/>
              <a:t>Daarom zal het vinificatieproces grondig verschillen van dat van witte wijn. Hier speelt de schil een belangrijke rol in het vinificatieproces en in de kwaliteit van de wijn.</a:t>
            </a:r>
            <a:endParaRPr lang="nl-BE" sz="2400" dirty="0"/>
          </a:p>
        </p:txBody>
      </p:sp>
      <p:pic>
        <p:nvPicPr>
          <p:cNvPr id="8" name="Afbeelding 7">
            <a:extLst>
              <a:ext uri="{FF2B5EF4-FFF2-40B4-BE49-F238E27FC236}">
                <a16:creationId xmlns:a16="http://schemas.microsoft.com/office/drawing/2014/main" id="{3C34AFB3-184F-46E6-8997-210C1A2EE15F}"/>
              </a:ext>
            </a:extLst>
          </p:cNvPr>
          <p:cNvPicPr>
            <a:picLocks noChangeAspect="1"/>
          </p:cNvPicPr>
          <p:nvPr/>
        </p:nvPicPr>
        <p:blipFill>
          <a:blip r:embed="rId2"/>
          <a:stretch>
            <a:fillRect/>
          </a:stretch>
        </p:blipFill>
        <p:spPr>
          <a:xfrm>
            <a:off x="3995936" y="2927853"/>
            <a:ext cx="5153445" cy="3865084"/>
          </a:xfrm>
          <a:prstGeom prst="rect">
            <a:avLst/>
          </a:prstGeom>
        </p:spPr>
      </p:pic>
      <p:pic>
        <p:nvPicPr>
          <p:cNvPr id="11" name="Afbeelding 10">
            <a:extLst>
              <a:ext uri="{FF2B5EF4-FFF2-40B4-BE49-F238E27FC236}">
                <a16:creationId xmlns:a16="http://schemas.microsoft.com/office/drawing/2014/main" id="{5BB4AE8D-EBC4-4923-AB20-8E6D9F119AE0}"/>
              </a:ext>
            </a:extLst>
          </p:cNvPr>
          <p:cNvPicPr>
            <a:picLocks noChangeAspect="1"/>
          </p:cNvPicPr>
          <p:nvPr/>
        </p:nvPicPr>
        <p:blipFill>
          <a:blip r:embed="rId3"/>
          <a:stretch>
            <a:fillRect/>
          </a:stretch>
        </p:blipFill>
        <p:spPr>
          <a:xfrm>
            <a:off x="179512" y="4509120"/>
            <a:ext cx="3687998" cy="3561621"/>
          </a:xfrm>
          <a:prstGeom prst="rect">
            <a:avLst/>
          </a:prstGeom>
        </p:spPr>
      </p:pic>
      <p:pic>
        <p:nvPicPr>
          <p:cNvPr id="9" name="Afbeelding 8">
            <a:extLst>
              <a:ext uri="{FF2B5EF4-FFF2-40B4-BE49-F238E27FC236}">
                <a16:creationId xmlns:a16="http://schemas.microsoft.com/office/drawing/2014/main" id="{010628DB-E381-4C4F-B059-C23640DA6A9E}"/>
              </a:ext>
            </a:extLst>
          </p:cNvPr>
          <p:cNvPicPr>
            <a:picLocks noChangeAspect="1"/>
          </p:cNvPicPr>
          <p:nvPr/>
        </p:nvPicPr>
        <p:blipFill>
          <a:blip r:embed="rId4"/>
          <a:stretch>
            <a:fillRect/>
          </a:stretch>
        </p:blipFill>
        <p:spPr>
          <a:xfrm>
            <a:off x="204799" y="2927853"/>
            <a:ext cx="3687998" cy="2445303"/>
          </a:xfrm>
          <a:prstGeom prst="rect">
            <a:avLst/>
          </a:prstGeom>
        </p:spPr>
      </p:pic>
    </p:spTree>
    <p:extLst>
      <p:ext uri="{BB962C8B-B14F-4D97-AF65-F5344CB8AC3E}">
        <p14:creationId xmlns:p14="http://schemas.microsoft.com/office/powerpoint/2010/main" val="147402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Orange Wine and Is It Made From Oranges? - WineLoverMagazine">
            <a:extLst>
              <a:ext uri="{FF2B5EF4-FFF2-40B4-BE49-F238E27FC236}">
                <a16:creationId xmlns:a16="http://schemas.microsoft.com/office/drawing/2014/main" id="{873AF466-F619-4403-AB34-E4C7759AE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0692680" cy="696804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D8DB8201-81D4-4711-B8B6-518D5A5CC7CE}"/>
              </a:ext>
            </a:extLst>
          </p:cNvPr>
          <p:cNvSpPr txBox="1"/>
          <p:nvPr/>
        </p:nvSpPr>
        <p:spPr>
          <a:xfrm>
            <a:off x="95636" y="188640"/>
            <a:ext cx="4980420" cy="6740307"/>
          </a:xfrm>
          <a:prstGeom prst="rect">
            <a:avLst/>
          </a:prstGeom>
          <a:noFill/>
        </p:spPr>
        <p:txBody>
          <a:bodyPr wrap="square" rtlCol="0">
            <a:spAutoFit/>
          </a:bodyPr>
          <a:lstStyle/>
          <a:p>
            <a:r>
              <a:rPr lang="nl-NL" sz="2400" b="1" u="sng" dirty="0"/>
              <a:t>Orange </a:t>
            </a:r>
            <a:r>
              <a:rPr lang="nl-NL" sz="2400" b="1" u="sng" dirty="0" err="1"/>
              <a:t>wine</a:t>
            </a:r>
            <a:r>
              <a:rPr lang="nl-NL" sz="2400" b="1" u="sng" dirty="0"/>
              <a:t>:</a:t>
            </a:r>
          </a:p>
          <a:p>
            <a:endParaRPr lang="nl-NL" sz="2400" b="0" i="0" dirty="0">
              <a:solidFill>
                <a:srgbClr val="292524"/>
              </a:solidFill>
              <a:effectLst/>
            </a:endParaRPr>
          </a:p>
          <a:p>
            <a:r>
              <a:rPr lang="nl-NL" sz="2000" b="0" i="0" dirty="0">
                <a:solidFill>
                  <a:srgbClr val="292524"/>
                </a:solidFill>
                <a:effectLst/>
              </a:rPr>
              <a:t>Orange </a:t>
            </a:r>
            <a:r>
              <a:rPr lang="nl-NL" sz="2000" b="0" i="0" dirty="0" err="1">
                <a:solidFill>
                  <a:srgbClr val="292524"/>
                </a:solidFill>
                <a:effectLst/>
              </a:rPr>
              <a:t>wine</a:t>
            </a:r>
            <a:r>
              <a:rPr lang="nl-NL" sz="2000" b="0" i="0" dirty="0">
                <a:solidFill>
                  <a:srgbClr val="292524"/>
                </a:solidFill>
                <a:effectLst/>
              </a:rPr>
              <a:t> wordt gemaakt van witte druiven, maar zoals </a:t>
            </a:r>
            <a:r>
              <a:rPr lang="nl-NL" sz="2000" dirty="0">
                <a:solidFill>
                  <a:srgbClr val="292524"/>
                </a:solidFill>
              </a:rPr>
              <a:t>rode wijn wordt gemaakt</a:t>
            </a:r>
            <a:r>
              <a:rPr lang="nl-NL" sz="2000" b="0" i="0" dirty="0">
                <a:solidFill>
                  <a:srgbClr val="292524"/>
                </a:solidFill>
                <a:effectLst/>
              </a:rPr>
              <a:t>. Dus de </a:t>
            </a:r>
            <a:r>
              <a:rPr lang="nl-NL" sz="2000" b="0" u="sng" dirty="0">
                <a:solidFill>
                  <a:srgbClr val="292524"/>
                </a:solidFill>
                <a:effectLst>
                  <a:outerShdw blurRad="38100" dist="38100" dir="2700000" algn="tl">
                    <a:srgbClr val="000000">
                      <a:alpha val="43137"/>
                    </a:srgbClr>
                  </a:outerShdw>
                </a:effectLst>
              </a:rPr>
              <a:t>schil gist mee</a:t>
            </a:r>
            <a:r>
              <a:rPr lang="nl-NL" sz="2000" b="0" i="0" dirty="0">
                <a:solidFill>
                  <a:srgbClr val="292524"/>
                </a:solidFill>
                <a:effectLst/>
              </a:rPr>
              <a:t>.</a:t>
            </a:r>
          </a:p>
          <a:p>
            <a:endParaRPr lang="nl-NL" sz="2000" b="0" i="0" dirty="0">
              <a:solidFill>
                <a:srgbClr val="292524"/>
              </a:solidFill>
              <a:effectLst/>
            </a:endParaRPr>
          </a:p>
          <a:p>
            <a:r>
              <a:rPr lang="nl-NL" sz="2000" b="0" i="0" dirty="0">
                <a:solidFill>
                  <a:srgbClr val="292524"/>
                </a:solidFill>
                <a:effectLst/>
              </a:rPr>
              <a:t>De maceratie (gisting) zorgt voor de kleur, aroma en smaak (ook tannine).</a:t>
            </a:r>
          </a:p>
          <a:p>
            <a:r>
              <a:rPr lang="nl-NL" sz="2000" b="0" i="0" dirty="0">
                <a:solidFill>
                  <a:srgbClr val="292524"/>
                </a:solidFill>
                <a:effectLst/>
              </a:rPr>
              <a:t>Orange </a:t>
            </a:r>
            <a:r>
              <a:rPr lang="nl-NL" sz="2000" b="0" i="0" dirty="0" err="1">
                <a:solidFill>
                  <a:srgbClr val="292524"/>
                </a:solidFill>
                <a:effectLst/>
              </a:rPr>
              <a:t>wines</a:t>
            </a:r>
            <a:r>
              <a:rPr lang="nl-NL" sz="2000" b="0" i="0" dirty="0">
                <a:solidFill>
                  <a:srgbClr val="292524"/>
                </a:solidFill>
                <a:effectLst/>
              </a:rPr>
              <a:t> worden dikwijls ook</a:t>
            </a:r>
            <a:r>
              <a:rPr lang="nl-NL" sz="2000" i="0" dirty="0">
                <a:solidFill>
                  <a:srgbClr val="292524"/>
                </a:solidFill>
                <a:effectLst/>
              </a:rPr>
              <a:t> zo natuurlijk mogelijk   </a:t>
            </a:r>
            <a:r>
              <a:rPr lang="nl-NL" sz="2000" b="0" i="0" dirty="0">
                <a:solidFill>
                  <a:srgbClr val="292524"/>
                </a:solidFill>
                <a:effectLst/>
              </a:rPr>
              <a:t>gemaakt, met   autochtone gisten en vaak zonder toegevoegd sulfiet. </a:t>
            </a:r>
          </a:p>
          <a:p>
            <a:endParaRPr lang="nl-NL" sz="2000" dirty="0">
              <a:solidFill>
                <a:srgbClr val="292524"/>
              </a:solidFill>
            </a:endParaRPr>
          </a:p>
          <a:p>
            <a:r>
              <a:rPr lang="nl-NL" sz="2000" dirty="0">
                <a:solidFill>
                  <a:srgbClr val="292524"/>
                </a:solidFill>
              </a:rPr>
              <a:t>V</a:t>
            </a:r>
            <a:r>
              <a:rPr lang="nl-NL" sz="2000" b="0" i="0" dirty="0">
                <a:solidFill>
                  <a:srgbClr val="292524"/>
                </a:solidFill>
                <a:effectLst/>
              </a:rPr>
              <a:t>eel voorkomende aroma’s: gedroogd fruit, perzik, honing, (over)rijpe appel, veldkruiden, gedroogd gras, bloemen… Ook oxidatieve, nootachtige toetsen. </a:t>
            </a:r>
          </a:p>
          <a:p>
            <a:endParaRPr lang="nl-NL" sz="2000" b="0" i="0" dirty="0">
              <a:solidFill>
                <a:srgbClr val="292524"/>
              </a:solidFill>
              <a:effectLst/>
            </a:endParaRPr>
          </a:p>
          <a:p>
            <a:r>
              <a:rPr lang="nl-NL" sz="2000" b="0" i="0" dirty="0">
                <a:solidFill>
                  <a:srgbClr val="292524"/>
                </a:solidFill>
                <a:effectLst/>
              </a:rPr>
              <a:t>De zuren verschillen van wijn tot wijn, en kunnen zowel laag als zeer hoog zijn.  </a:t>
            </a:r>
          </a:p>
          <a:p>
            <a:endParaRPr lang="nl-BE" sz="2400" dirty="0"/>
          </a:p>
        </p:txBody>
      </p:sp>
    </p:spTree>
    <p:extLst>
      <p:ext uri="{BB962C8B-B14F-4D97-AF65-F5344CB8AC3E}">
        <p14:creationId xmlns:p14="http://schemas.microsoft.com/office/powerpoint/2010/main" val="426454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02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40ABD67-7054-4C98-934E-25374A7B0973}"/>
              </a:ext>
            </a:extLst>
          </p:cNvPr>
          <p:cNvPicPr>
            <a:picLocks noChangeAspect="1"/>
          </p:cNvPicPr>
          <p:nvPr/>
        </p:nvPicPr>
        <p:blipFill>
          <a:blip r:embed="rId2"/>
          <a:stretch>
            <a:fillRect/>
          </a:stretch>
        </p:blipFill>
        <p:spPr>
          <a:xfrm>
            <a:off x="3923927" y="3573016"/>
            <a:ext cx="5220073" cy="4275094"/>
          </a:xfrm>
          <a:prstGeom prst="rect">
            <a:avLst/>
          </a:prstGeom>
        </p:spPr>
      </p:pic>
      <p:sp>
        <p:nvSpPr>
          <p:cNvPr id="6" name="Tekstvak 5">
            <a:extLst>
              <a:ext uri="{FF2B5EF4-FFF2-40B4-BE49-F238E27FC236}">
                <a16:creationId xmlns:a16="http://schemas.microsoft.com/office/drawing/2014/main" id="{D8DB8201-81D4-4711-B8B6-518D5A5CC7CE}"/>
              </a:ext>
            </a:extLst>
          </p:cNvPr>
          <p:cNvSpPr txBox="1"/>
          <p:nvPr/>
        </p:nvSpPr>
        <p:spPr>
          <a:xfrm>
            <a:off x="95636" y="188640"/>
            <a:ext cx="3828292" cy="6924973"/>
          </a:xfrm>
          <a:prstGeom prst="rect">
            <a:avLst/>
          </a:prstGeom>
          <a:noFill/>
        </p:spPr>
        <p:txBody>
          <a:bodyPr wrap="square" rtlCol="0">
            <a:spAutoFit/>
          </a:bodyPr>
          <a:lstStyle/>
          <a:p>
            <a:r>
              <a:rPr lang="nl-NL" sz="2400" b="1" u="sng" dirty="0"/>
              <a:t>Orange </a:t>
            </a:r>
            <a:r>
              <a:rPr lang="nl-NL" sz="2400" b="1" u="sng" dirty="0" err="1"/>
              <a:t>wine</a:t>
            </a:r>
            <a:r>
              <a:rPr lang="nl-NL" sz="2400" b="1" u="sng" dirty="0"/>
              <a:t>:</a:t>
            </a:r>
          </a:p>
          <a:p>
            <a:endParaRPr lang="nl-NL" sz="2000" i="0" dirty="0">
              <a:solidFill>
                <a:srgbClr val="292524"/>
              </a:solidFill>
              <a:effectLst/>
            </a:endParaRPr>
          </a:p>
          <a:p>
            <a:r>
              <a:rPr lang="nl-NL" sz="2000" i="0" dirty="0">
                <a:solidFill>
                  <a:srgbClr val="292524"/>
                </a:solidFill>
                <a:effectLst/>
              </a:rPr>
              <a:t>Een wijn met geschiedenis of een hype?</a:t>
            </a:r>
          </a:p>
          <a:p>
            <a:endParaRPr lang="nl-NL" sz="2000" dirty="0">
              <a:solidFill>
                <a:srgbClr val="292524"/>
              </a:solidFill>
            </a:endParaRPr>
          </a:p>
          <a:p>
            <a:r>
              <a:rPr lang="nl-NL" sz="2000" b="0" i="0" dirty="0">
                <a:solidFill>
                  <a:srgbClr val="292524"/>
                </a:solidFill>
                <a:effectLst/>
              </a:rPr>
              <a:t>In </a:t>
            </a:r>
            <a:r>
              <a:rPr lang="nl-NL" sz="2000" b="1" i="0" dirty="0">
                <a:solidFill>
                  <a:srgbClr val="292524"/>
                </a:solidFill>
                <a:effectLst/>
              </a:rPr>
              <a:t>Georgië</a:t>
            </a:r>
            <a:r>
              <a:rPr lang="nl-NL" sz="2000" b="0" i="0" dirty="0">
                <a:solidFill>
                  <a:srgbClr val="292524"/>
                </a:solidFill>
                <a:effectLst/>
              </a:rPr>
              <a:t> was 5000 jaar geleden al sprake was van dit type wijn.</a:t>
            </a:r>
          </a:p>
          <a:p>
            <a:endParaRPr lang="nl-NL" sz="2000" b="0" i="0" dirty="0">
              <a:solidFill>
                <a:srgbClr val="292524"/>
              </a:solidFill>
              <a:effectLst/>
            </a:endParaRPr>
          </a:p>
          <a:p>
            <a:r>
              <a:rPr lang="nl-NL" sz="2000" b="0" i="0" dirty="0">
                <a:solidFill>
                  <a:srgbClr val="292524"/>
                </a:solidFill>
                <a:effectLst/>
              </a:rPr>
              <a:t>De link wordt vlug gelegd naar de al even populaire natuurwijnen, deze verdienen zeker ook de nodige aandacht. </a:t>
            </a:r>
          </a:p>
          <a:p>
            <a:endParaRPr lang="nl-NL" sz="2000" b="0" i="0" dirty="0">
              <a:solidFill>
                <a:srgbClr val="292524"/>
              </a:solidFill>
              <a:effectLst/>
            </a:endParaRPr>
          </a:p>
          <a:p>
            <a:r>
              <a:rPr lang="nl-NL" sz="2000" b="0" i="0" dirty="0">
                <a:solidFill>
                  <a:srgbClr val="292524"/>
                </a:solidFill>
                <a:effectLst/>
              </a:rPr>
              <a:t>Echter moet de kwaliteit nog altijd op de eerste plaats komen en niet de term die te pas en te onpas wordt gebruikt omdat die nu eenmaal goed in de markt ligt.</a:t>
            </a:r>
            <a:endParaRPr lang="nl-NL" sz="2000" dirty="0">
              <a:solidFill>
                <a:srgbClr val="292524"/>
              </a:solidFill>
            </a:endParaRPr>
          </a:p>
          <a:p>
            <a:endParaRPr lang="nl-NL" sz="2000" b="0" i="0" dirty="0">
              <a:solidFill>
                <a:srgbClr val="292524"/>
              </a:solidFill>
              <a:effectLst/>
            </a:endParaRPr>
          </a:p>
          <a:p>
            <a:endParaRPr lang="nl-BE" sz="2000" dirty="0"/>
          </a:p>
        </p:txBody>
      </p:sp>
      <p:pic>
        <p:nvPicPr>
          <p:cNvPr id="2" name="Afbeelding 1">
            <a:extLst>
              <a:ext uri="{FF2B5EF4-FFF2-40B4-BE49-F238E27FC236}">
                <a16:creationId xmlns:a16="http://schemas.microsoft.com/office/drawing/2014/main" id="{5A208A2C-5A4D-43E4-B01F-03E5F4790390}"/>
              </a:ext>
            </a:extLst>
          </p:cNvPr>
          <p:cNvPicPr>
            <a:picLocks noChangeAspect="1"/>
          </p:cNvPicPr>
          <p:nvPr/>
        </p:nvPicPr>
        <p:blipFill>
          <a:blip r:embed="rId3"/>
          <a:stretch>
            <a:fillRect/>
          </a:stretch>
        </p:blipFill>
        <p:spPr>
          <a:xfrm>
            <a:off x="4067944" y="0"/>
            <a:ext cx="5076056" cy="3807042"/>
          </a:xfrm>
          <a:prstGeom prst="rect">
            <a:avLst/>
          </a:prstGeom>
        </p:spPr>
      </p:pic>
    </p:spTree>
    <p:extLst>
      <p:ext uri="{BB962C8B-B14F-4D97-AF65-F5344CB8AC3E}">
        <p14:creationId xmlns:p14="http://schemas.microsoft.com/office/powerpoint/2010/main" val="398087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1500"/>
                                  </p:stCondLst>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nodeType="afterEffect">
                                  <p:stCondLst>
                                    <p:cond delay="100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4E7DA25-D891-40D8-96A6-B7BA8F224D02}"/>
              </a:ext>
            </a:extLst>
          </p:cNvPr>
          <p:cNvPicPr>
            <a:picLocks noChangeAspect="1"/>
          </p:cNvPicPr>
          <p:nvPr/>
        </p:nvPicPr>
        <p:blipFill>
          <a:blip r:embed="rId2"/>
          <a:stretch>
            <a:fillRect/>
          </a:stretch>
        </p:blipFill>
        <p:spPr>
          <a:xfrm>
            <a:off x="0" y="1700808"/>
            <a:ext cx="9144000" cy="4558937"/>
          </a:xfrm>
          <a:prstGeom prst="rect">
            <a:avLst/>
          </a:prstGeom>
        </p:spPr>
      </p:pic>
      <p:sp>
        <p:nvSpPr>
          <p:cNvPr id="3" name="Tekstvak 2">
            <a:extLst>
              <a:ext uri="{FF2B5EF4-FFF2-40B4-BE49-F238E27FC236}">
                <a16:creationId xmlns:a16="http://schemas.microsoft.com/office/drawing/2014/main" id="{F74621F5-6360-4024-B93A-F865A21A0956}"/>
              </a:ext>
            </a:extLst>
          </p:cNvPr>
          <p:cNvSpPr txBox="1"/>
          <p:nvPr/>
        </p:nvSpPr>
        <p:spPr>
          <a:xfrm>
            <a:off x="251520" y="260648"/>
            <a:ext cx="7920880" cy="523220"/>
          </a:xfrm>
          <a:prstGeom prst="rect">
            <a:avLst/>
          </a:prstGeom>
          <a:noFill/>
        </p:spPr>
        <p:txBody>
          <a:bodyPr wrap="square" rtlCol="0">
            <a:spAutoFit/>
          </a:bodyPr>
          <a:lstStyle/>
          <a:p>
            <a:r>
              <a:rPr lang="nl-BE" dirty="0"/>
              <a:t> </a:t>
            </a:r>
            <a:r>
              <a:rPr lang="nl-BE" sz="2800" b="1" u="sng" dirty="0"/>
              <a:t>Veganistische wijn </a:t>
            </a:r>
          </a:p>
        </p:txBody>
      </p:sp>
    </p:spTree>
    <p:extLst>
      <p:ext uri="{BB962C8B-B14F-4D97-AF65-F5344CB8AC3E}">
        <p14:creationId xmlns:p14="http://schemas.microsoft.com/office/powerpoint/2010/main" val="306294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8DB8201-81D4-4711-B8B6-518D5A5CC7CE}"/>
              </a:ext>
            </a:extLst>
          </p:cNvPr>
          <p:cNvSpPr txBox="1"/>
          <p:nvPr/>
        </p:nvSpPr>
        <p:spPr>
          <a:xfrm>
            <a:off x="876" y="188640"/>
            <a:ext cx="8973122" cy="6401753"/>
          </a:xfrm>
          <a:prstGeom prst="rect">
            <a:avLst/>
          </a:prstGeom>
          <a:noFill/>
        </p:spPr>
        <p:txBody>
          <a:bodyPr wrap="square" rtlCol="0">
            <a:spAutoFit/>
          </a:bodyPr>
          <a:lstStyle/>
          <a:p>
            <a:r>
              <a:rPr lang="nl-NL" sz="2800" b="1" u="sng" dirty="0"/>
              <a:t>Biologische wijn, biodynamische en natuurlijke wijn</a:t>
            </a:r>
            <a:r>
              <a:rPr lang="nl-NL" sz="2400" b="1" u="sng" dirty="0"/>
              <a:t>.</a:t>
            </a:r>
          </a:p>
          <a:p>
            <a:endParaRPr lang="nl-NL" sz="2400" b="1" u="sng" dirty="0"/>
          </a:p>
          <a:p>
            <a:r>
              <a:rPr lang="nl-NL" sz="2000" dirty="0"/>
              <a:t>Wat zijn de verschillen?</a:t>
            </a:r>
          </a:p>
          <a:p>
            <a:endParaRPr lang="nl-NL" sz="2000" dirty="0"/>
          </a:p>
          <a:p>
            <a:pPr marL="342900" indent="-342900">
              <a:buFont typeface="Arial" panose="020B0604020202020204" pitchFamily="34" charset="0"/>
              <a:buChar char="•"/>
            </a:pPr>
            <a:r>
              <a:rPr lang="nl-NL" sz="2000" b="1" u="sng" dirty="0" err="1"/>
              <a:t>Biowijn</a:t>
            </a:r>
            <a:r>
              <a:rPr lang="nl-NL" sz="2000" dirty="0"/>
              <a:t>. Hier moet de wijnmaker zich houden aan bepaalde regels in de wijngaard. In de kelder mag de wijn op identiek dezelfde manier gemaakt worden als de klassieke wijn. In de wijngaard mag er echter geen gebruik gemaakt worden van chemische middelen tegen ziektes en onkruid. Het gebruik van </a:t>
            </a:r>
            <a:r>
              <a:rPr lang="nl-NL" sz="2000" u="sng" dirty="0"/>
              <a:t>koper en zwavel </a:t>
            </a:r>
            <a:r>
              <a:rPr lang="nl-NL" sz="2000" dirty="0"/>
              <a:t>is echter wel toegestaan.  </a:t>
            </a:r>
          </a:p>
          <a:p>
            <a:pPr marL="342900" indent="-342900">
              <a:buFont typeface="Arial" panose="020B0604020202020204" pitchFamily="34" charset="0"/>
              <a:buChar char="•"/>
            </a:pPr>
            <a:endParaRPr lang="nl-NL" sz="2000" u="sng" dirty="0"/>
          </a:p>
          <a:p>
            <a:pPr marL="285750" indent="-285750">
              <a:buFont typeface="Arial" panose="020B0604020202020204" pitchFamily="34" charset="0"/>
              <a:buChar char="•"/>
            </a:pPr>
            <a:r>
              <a:rPr lang="nl-BE" b="1" u="sng" dirty="0"/>
              <a:t>Biodynamische wijn</a:t>
            </a:r>
            <a:r>
              <a:rPr lang="nl-BE" b="1" dirty="0"/>
              <a:t>. </a:t>
            </a:r>
            <a:r>
              <a:rPr lang="nl-BE" dirty="0"/>
              <a:t>Hier gaat de wijnmaker nog een stap verder, er wordt gewerkt volgens de leer van Rudolf Steiner waarbij ook de kosmos een belangrijke rol speelt. </a:t>
            </a:r>
          </a:p>
          <a:p>
            <a:pPr marL="285750" indent="-285750">
              <a:buFont typeface="Arial" panose="020B0604020202020204" pitchFamily="34" charset="0"/>
              <a:buChar char="•"/>
            </a:pPr>
            <a:endParaRPr lang="nl-BE" dirty="0"/>
          </a:p>
          <a:p>
            <a:pPr marL="285750" indent="-285750">
              <a:buFont typeface="Arial" panose="020B0604020202020204" pitchFamily="34" charset="0"/>
              <a:buChar char="•"/>
            </a:pPr>
            <a:r>
              <a:rPr lang="nl-BE" b="1" u="sng" dirty="0"/>
              <a:t>Natuurlijke wijn.</a:t>
            </a:r>
            <a:r>
              <a:rPr lang="nl-BE" dirty="0"/>
              <a:t> Een kleine groep wijnmakers gebruikt geen</a:t>
            </a:r>
          </a:p>
          <a:p>
            <a:r>
              <a:rPr lang="nl-BE" dirty="0"/>
              <a:t> enkel product om toe te voegen aan de wijn en de wijn zo op een</a:t>
            </a:r>
          </a:p>
          <a:p>
            <a:r>
              <a:rPr lang="nl-BE" dirty="0"/>
              <a:t>natuurlijke wijze te maken. Dit is echter geen wettelijk beschermde</a:t>
            </a:r>
          </a:p>
          <a:p>
            <a:r>
              <a:rPr lang="nl-BE" dirty="0"/>
              <a:t>term en iedereen kan deze gebruiken.</a:t>
            </a:r>
          </a:p>
          <a:p>
            <a:endParaRPr lang="nl-BE" i="1" u="sng" dirty="0"/>
          </a:p>
          <a:p>
            <a:r>
              <a:rPr lang="nl-BE" i="1" u="sng" dirty="0"/>
              <a:t>In Frankrijk  is sinds kort een charter die de regels vastleggen.</a:t>
            </a:r>
            <a:r>
              <a:rPr lang="nl-BE" b="1" i="1" u="sng" dirty="0"/>
              <a:t>    </a:t>
            </a:r>
          </a:p>
          <a:p>
            <a:endParaRPr lang="nl-BE" dirty="0"/>
          </a:p>
        </p:txBody>
      </p:sp>
      <p:pic>
        <p:nvPicPr>
          <p:cNvPr id="3" name="Afbeelding 2">
            <a:extLst>
              <a:ext uri="{FF2B5EF4-FFF2-40B4-BE49-F238E27FC236}">
                <a16:creationId xmlns:a16="http://schemas.microsoft.com/office/drawing/2014/main" id="{C1E8448D-9506-4C47-9BAD-1114A4BF10E6}"/>
              </a:ext>
            </a:extLst>
          </p:cNvPr>
          <p:cNvPicPr>
            <a:picLocks noChangeAspect="1"/>
          </p:cNvPicPr>
          <p:nvPr/>
        </p:nvPicPr>
        <p:blipFill>
          <a:blip r:embed="rId3"/>
          <a:stretch>
            <a:fillRect/>
          </a:stretch>
        </p:blipFill>
        <p:spPr>
          <a:xfrm>
            <a:off x="79744" y="0"/>
            <a:ext cx="9073008" cy="4536504"/>
          </a:xfrm>
          <a:prstGeom prst="rect">
            <a:avLst/>
          </a:prstGeom>
        </p:spPr>
      </p:pic>
      <p:sp>
        <p:nvSpPr>
          <p:cNvPr id="4" name="Tekstvak 3">
            <a:extLst>
              <a:ext uri="{FF2B5EF4-FFF2-40B4-BE49-F238E27FC236}">
                <a16:creationId xmlns:a16="http://schemas.microsoft.com/office/drawing/2014/main" id="{14CE5CDA-3FD5-4205-950A-708945BC3A80}"/>
              </a:ext>
            </a:extLst>
          </p:cNvPr>
          <p:cNvSpPr txBox="1"/>
          <p:nvPr/>
        </p:nvSpPr>
        <p:spPr>
          <a:xfrm>
            <a:off x="89373" y="4593819"/>
            <a:ext cx="9053751" cy="2185214"/>
          </a:xfrm>
          <a:prstGeom prst="rect">
            <a:avLst/>
          </a:prstGeom>
          <a:solidFill>
            <a:schemeClr val="accent3">
              <a:lumMod val="60000"/>
              <a:lumOff val="40000"/>
            </a:schemeClr>
          </a:solidFill>
        </p:spPr>
        <p:txBody>
          <a:bodyPr wrap="square" rtlCol="0">
            <a:spAutoFit/>
          </a:bodyPr>
          <a:lstStyle/>
          <a:p>
            <a:endParaRPr lang="nl-NL" dirty="0"/>
          </a:p>
          <a:p>
            <a:r>
              <a:rPr lang="nl-NL" sz="2000" dirty="0"/>
              <a:t>Een van de grote problemen ten aanzien van zogenaamde natuurwijnen/</a:t>
            </a:r>
            <a:r>
              <a:rPr lang="nl-NL" sz="2000" dirty="0" err="1"/>
              <a:t>vins</a:t>
            </a:r>
            <a:r>
              <a:rPr lang="nl-NL" sz="2000" dirty="0"/>
              <a:t> </a:t>
            </a:r>
            <a:r>
              <a:rPr lang="nl-NL" sz="2000" dirty="0" err="1"/>
              <a:t>naturels</a:t>
            </a:r>
            <a:r>
              <a:rPr lang="nl-NL" sz="2000" dirty="0"/>
              <a:t>/</a:t>
            </a:r>
            <a:r>
              <a:rPr lang="nl-NL" sz="2000" dirty="0" err="1"/>
              <a:t>natural</a:t>
            </a:r>
            <a:r>
              <a:rPr lang="nl-NL" sz="2000" dirty="0"/>
              <a:t> </a:t>
            </a:r>
            <a:r>
              <a:rPr lang="nl-NL" sz="2000" dirty="0" err="1"/>
              <a:t>wines</a:t>
            </a:r>
            <a:r>
              <a:rPr lang="nl-NL" sz="2000" dirty="0"/>
              <a:t> is dat er geen duidelijke definitie van is. Of moeten we zeggen: was? Want met de introductie van het logo Vin Méthode Nature komt daar voor Franse wijnen verandering in. Vin naturel, ook al mag die wettelijk nog steeds niet letterlijk zo heten, krijgt daarmee officiële erkenning.</a:t>
            </a:r>
          </a:p>
          <a:p>
            <a:endParaRPr lang="nl-BE" dirty="0"/>
          </a:p>
        </p:txBody>
      </p:sp>
    </p:spTree>
    <p:extLst>
      <p:ext uri="{BB962C8B-B14F-4D97-AF65-F5344CB8AC3E}">
        <p14:creationId xmlns:p14="http://schemas.microsoft.com/office/powerpoint/2010/main" val="383075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1000"/>
                                  </p:stCondLst>
                                  <p:childTnLst>
                                    <p:set>
                                      <p:cBhvr>
                                        <p:cTn id="3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8DB8201-81D4-4711-B8B6-518D5A5CC7CE}"/>
              </a:ext>
            </a:extLst>
          </p:cNvPr>
          <p:cNvSpPr txBox="1"/>
          <p:nvPr/>
        </p:nvSpPr>
        <p:spPr>
          <a:xfrm>
            <a:off x="0" y="548680"/>
            <a:ext cx="9036496" cy="5016758"/>
          </a:xfrm>
          <a:prstGeom prst="rect">
            <a:avLst/>
          </a:prstGeom>
          <a:noFill/>
        </p:spPr>
        <p:txBody>
          <a:bodyPr wrap="square" rtlCol="0">
            <a:spAutoFit/>
          </a:bodyPr>
          <a:lstStyle/>
          <a:p>
            <a:pPr algn="l" fontAlgn="base"/>
            <a:r>
              <a:rPr lang="nl-NL" sz="2000" b="0" i="0" dirty="0">
                <a:solidFill>
                  <a:srgbClr val="3D3D3D"/>
                </a:solidFill>
                <a:effectLst/>
              </a:rPr>
              <a:t>Bij het maken van “klassieke” wijn mag de wijnbouwer bepaalde chemische middelen gebruiken: herbiciden, pesticiden, kunstmest,… evenals gist, enzymen en sulfiet.</a:t>
            </a:r>
          </a:p>
          <a:p>
            <a:pPr algn="l" fontAlgn="base"/>
            <a:endParaRPr lang="nl-NL" sz="2000" dirty="0">
              <a:solidFill>
                <a:srgbClr val="3D3D3D"/>
              </a:solidFill>
            </a:endParaRPr>
          </a:p>
          <a:p>
            <a:pPr algn="l" fontAlgn="base"/>
            <a:r>
              <a:rPr lang="nl-NL" sz="2000" dirty="0">
                <a:solidFill>
                  <a:srgbClr val="3D3D3D"/>
                </a:solidFill>
              </a:rPr>
              <a:t>Bij</a:t>
            </a:r>
            <a:r>
              <a:rPr lang="nl-NL" sz="2000" b="0" i="0" dirty="0">
                <a:solidFill>
                  <a:srgbClr val="3D3D3D"/>
                </a:solidFill>
                <a:effectLst/>
              </a:rPr>
              <a:t> biologische wijn zit het verschil hem in de wijngaard. Er mogen geen chemische bestrijdingsmiddelen en kunstmest worden gebruikt.</a:t>
            </a:r>
          </a:p>
          <a:p>
            <a:pPr algn="l" fontAlgn="base"/>
            <a:endParaRPr lang="nl-NL" sz="2000" b="0" i="0" dirty="0">
              <a:solidFill>
                <a:srgbClr val="3D3D3D"/>
              </a:solidFill>
              <a:effectLst/>
            </a:endParaRPr>
          </a:p>
          <a:p>
            <a:pPr algn="l" fontAlgn="base"/>
            <a:r>
              <a:rPr lang="nl-NL" sz="2000" b="0" i="0" dirty="0">
                <a:solidFill>
                  <a:srgbClr val="3D3D3D"/>
                </a:solidFill>
                <a:effectLst/>
              </a:rPr>
              <a:t>Bij natuurwijn mag er niets aan de druiven worden toegevoegd, behalve een beetje sulfiet. </a:t>
            </a:r>
          </a:p>
          <a:p>
            <a:pPr algn="l" fontAlgn="base"/>
            <a:endParaRPr lang="nl-NL" sz="2000" b="0" i="0" dirty="0">
              <a:solidFill>
                <a:srgbClr val="3D3D3D"/>
              </a:solidFill>
              <a:effectLst/>
            </a:endParaRPr>
          </a:p>
          <a:p>
            <a:pPr algn="l" fontAlgn="base"/>
            <a:r>
              <a:rPr lang="nl-NL" sz="2000" b="1" i="0" u="sng" dirty="0">
                <a:solidFill>
                  <a:srgbClr val="3D3D3D"/>
                </a:solidFill>
                <a:effectLst/>
              </a:rPr>
              <a:t>Maximale hoeveelheid sulfiet per liter wijn</a:t>
            </a:r>
          </a:p>
          <a:p>
            <a:pPr algn="l" fontAlgn="base"/>
            <a:endParaRPr lang="nl-NL" sz="2000" b="1" i="0" u="sng" dirty="0">
              <a:solidFill>
                <a:srgbClr val="3D3D3D"/>
              </a:solidFill>
              <a:effectLst/>
            </a:endParaRPr>
          </a:p>
          <a:p>
            <a:pPr algn="l" fontAlgn="base"/>
            <a:r>
              <a:rPr lang="nl-NL" sz="2000" b="0" i="0" dirty="0">
                <a:solidFill>
                  <a:srgbClr val="3D3D3D"/>
                </a:solidFill>
                <a:effectLst/>
              </a:rPr>
              <a:t>Conventionele wijn: 150 mg (rood) of 200 mg (wit)</a:t>
            </a:r>
          </a:p>
          <a:p>
            <a:pPr algn="l" fontAlgn="base"/>
            <a:r>
              <a:rPr lang="nl-NL" sz="2000" b="0" i="0" dirty="0">
                <a:solidFill>
                  <a:srgbClr val="3D3D3D"/>
                </a:solidFill>
                <a:effectLst/>
              </a:rPr>
              <a:t>Biologische wijn: 100 mg (rood) of 150 mg (wit)</a:t>
            </a:r>
          </a:p>
          <a:p>
            <a:pPr algn="l" fontAlgn="base"/>
            <a:r>
              <a:rPr lang="nl-NL" sz="2000" b="0" i="0" dirty="0">
                <a:solidFill>
                  <a:srgbClr val="3D3D3D"/>
                </a:solidFill>
                <a:effectLst/>
              </a:rPr>
              <a:t>Natuurwijn: 30 mg (rood) of 40 mg (wit).</a:t>
            </a:r>
          </a:p>
          <a:p>
            <a:pPr algn="l" fontAlgn="base"/>
            <a:endParaRPr lang="nl-NL" sz="2000" b="0" i="0" dirty="0">
              <a:solidFill>
                <a:srgbClr val="3D3D3D"/>
              </a:solidFill>
              <a:effectLst/>
            </a:endParaRPr>
          </a:p>
        </p:txBody>
      </p:sp>
    </p:spTree>
    <p:extLst>
      <p:ext uri="{BB962C8B-B14F-4D97-AF65-F5344CB8AC3E}">
        <p14:creationId xmlns:p14="http://schemas.microsoft.com/office/powerpoint/2010/main" val="385519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8DB8201-81D4-4711-B8B6-518D5A5CC7CE}"/>
              </a:ext>
            </a:extLst>
          </p:cNvPr>
          <p:cNvSpPr txBox="1"/>
          <p:nvPr/>
        </p:nvSpPr>
        <p:spPr>
          <a:xfrm>
            <a:off x="179512" y="332656"/>
            <a:ext cx="8856984" cy="6001643"/>
          </a:xfrm>
          <a:prstGeom prst="rect">
            <a:avLst/>
          </a:prstGeom>
          <a:noFill/>
        </p:spPr>
        <p:txBody>
          <a:bodyPr wrap="square" rtlCol="0">
            <a:spAutoFit/>
          </a:bodyPr>
          <a:lstStyle/>
          <a:p>
            <a:pPr algn="l" fontAlgn="base"/>
            <a:r>
              <a:rPr lang="nl-NL" sz="2400" b="1" i="0" u="sng" dirty="0">
                <a:solidFill>
                  <a:srgbClr val="3D3D3D"/>
                </a:solidFill>
                <a:effectLst/>
              </a:rPr>
              <a:t>Natuurwijn</a:t>
            </a:r>
          </a:p>
          <a:p>
            <a:pPr algn="l" fontAlgn="base"/>
            <a:endParaRPr lang="nl-NL" sz="2000" b="0" i="0" dirty="0">
              <a:solidFill>
                <a:srgbClr val="3D3D3D"/>
              </a:solidFill>
              <a:effectLst/>
            </a:endParaRPr>
          </a:p>
          <a:p>
            <a:pPr algn="l" fontAlgn="base"/>
            <a:r>
              <a:rPr lang="nl-NL" sz="2000" b="0" i="0" dirty="0">
                <a:solidFill>
                  <a:srgbClr val="3D3D3D"/>
                </a:solidFill>
                <a:effectLst/>
              </a:rPr>
              <a:t>Het grote verschil: </a:t>
            </a:r>
            <a:r>
              <a:rPr lang="nl-NL" sz="2000" b="1" i="1" dirty="0">
                <a:solidFill>
                  <a:srgbClr val="FF0000"/>
                </a:solidFill>
                <a:effectLst/>
              </a:rPr>
              <a:t>geen additieven</a:t>
            </a:r>
          </a:p>
          <a:p>
            <a:pPr algn="l" fontAlgn="base"/>
            <a:endParaRPr lang="nl-NL" sz="2000" b="1" i="1" dirty="0">
              <a:solidFill>
                <a:srgbClr val="FF0000"/>
              </a:solidFill>
              <a:effectLst/>
            </a:endParaRPr>
          </a:p>
          <a:p>
            <a:pPr marL="342900" indent="-342900" algn="l" fontAlgn="base">
              <a:buFont typeface="Arial" panose="020B0604020202020204" pitchFamily="34" charset="0"/>
              <a:buChar char="•"/>
            </a:pPr>
            <a:r>
              <a:rPr lang="nl-NL" sz="2000" b="0" i="0" dirty="0">
                <a:solidFill>
                  <a:srgbClr val="3D3D3D"/>
                </a:solidFill>
                <a:effectLst/>
              </a:rPr>
              <a:t>De gisting verloopt met de aanwezige gisten. Dit gebeurt ook vaak bij de productie van conventionele wijnen. </a:t>
            </a:r>
          </a:p>
          <a:p>
            <a:pPr marL="342900" indent="-342900" algn="l" fontAlgn="base">
              <a:buFont typeface="Arial" panose="020B0604020202020204" pitchFamily="34" charset="0"/>
              <a:buChar char="•"/>
            </a:pPr>
            <a:r>
              <a:rPr lang="nl-NL" sz="2000" b="0" i="0" dirty="0">
                <a:solidFill>
                  <a:srgbClr val="3D3D3D"/>
                </a:solidFill>
                <a:effectLst/>
              </a:rPr>
              <a:t>Bij natuurlijke wijnen wordt de wijn niet geklaard of sterk gefilterd, sommige wijnmakers gebruiken een eenvoudige filtratie. </a:t>
            </a:r>
          </a:p>
          <a:p>
            <a:pPr marL="342900" indent="-342900" algn="l" fontAlgn="base">
              <a:buFont typeface="Arial" panose="020B0604020202020204" pitchFamily="34" charset="0"/>
              <a:buChar char="•"/>
            </a:pPr>
            <a:r>
              <a:rPr lang="nl-NL" sz="2000" b="0" i="0" dirty="0">
                <a:solidFill>
                  <a:srgbClr val="3D3D3D"/>
                </a:solidFill>
                <a:effectLst/>
              </a:rPr>
              <a:t>De gebottelde wijn kan (licht) troebel zijn. Voor een conventioneel gemaakte wijn zou dit een fout zijn, maar voor natuurlijke wijnen is dit “normaal”.</a:t>
            </a:r>
          </a:p>
          <a:p>
            <a:pPr algn="l" fontAlgn="base"/>
            <a:endParaRPr lang="nl-NL" sz="2000" b="0" i="0" dirty="0">
              <a:solidFill>
                <a:srgbClr val="3D3D3D"/>
              </a:solidFill>
              <a:effectLst/>
            </a:endParaRPr>
          </a:p>
          <a:p>
            <a:pPr algn="l" fontAlgn="base"/>
            <a:r>
              <a:rPr lang="nl-NL" sz="2000" b="1" i="0" u="sng" dirty="0">
                <a:solidFill>
                  <a:srgbClr val="3D3D3D"/>
                </a:solidFill>
                <a:effectLst/>
              </a:rPr>
              <a:t>Het grote probleem: sulfiet</a:t>
            </a:r>
          </a:p>
          <a:p>
            <a:pPr algn="l" fontAlgn="base"/>
            <a:endParaRPr lang="nl-NL" sz="2000" b="1" i="0" u="sng" dirty="0">
              <a:solidFill>
                <a:srgbClr val="3D3D3D"/>
              </a:solidFill>
              <a:effectLst/>
            </a:endParaRPr>
          </a:p>
          <a:p>
            <a:pPr marL="342900" indent="-342900" algn="l" fontAlgn="base">
              <a:buFont typeface="Arial" panose="020B0604020202020204" pitchFamily="34" charset="0"/>
              <a:buChar char="•"/>
            </a:pPr>
            <a:r>
              <a:rPr lang="nl-NL" sz="2000" b="0" i="0" dirty="0">
                <a:solidFill>
                  <a:srgbClr val="3D3D3D"/>
                </a:solidFill>
                <a:effectLst/>
              </a:rPr>
              <a:t>Wijn bevat altijd sulfieten, omdat sulfiet ook op natuurlijke wijze ontstaat tijdens het gisten. Waar het om gaat is het </a:t>
            </a:r>
            <a:r>
              <a:rPr lang="nl-NL" sz="2000" b="1" i="0" u="sng" dirty="0">
                <a:solidFill>
                  <a:srgbClr val="3D3D3D"/>
                </a:solidFill>
                <a:effectLst/>
              </a:rPr>
              <a:t>toevoegen </a:t>
            </a:r>
            <a:r>
              <a:rPr lang="nl-NL" sz="2000" b="0" i="0" dirty="0">
                <a:solidFill>
                  <a:srgbClr val="3D3D3D"/>
                </a:solidFill>
                <a:effectLst/>
              </a:rPr>
              <a:t>van sulfiet. </a:t>
            </a:r>
          </a:p>
          <a:p>
            <a:pPr marL="342900" indent="-342900" algn="l" fontAlgn="base">
              <a:buFont typeface="Arial" panose="020B0604020202020204" pitchFamily="34" charset="0"/>
              <a:buChar char="•"/>
            </a:pPr>
            <a:r>
              <a:rPr lang="nl-NL" sz="2000" b="0" i="0" dirty="0">
                <a:solidFill>
                  <a:srgbClr val="3D3D3D"/>
                </a:solidFill>
                <a:effectLst/>
              </a:rPr>
              <a:t>Het gebruik van sulfiet, in natuurlijke wijnen is een twistpunt. Velen weigeren het te gebruiken, anderen beweren dat een kleine toevoeging wel degelijk gunstig kan zijn.</a:t>
            </a:r>
          </a:p>
        </p:txBody>
      </p:sp>
    </p:spTree>
    <p:extLst>
      <p:ext uri="{BB962C8B-B14F-4D97-AF65-F5344CB8AC3E}">
        <p14:creationId xmlns:p14="http://schemas.microsoft.com/office/powerpoint/2010/main" val="315869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wipe(down)">
                                      <p:cBhvr>
                                        <p:cTn id="11" dur="500"/>
                                        <p:tgtEl>
                                          <p:spTgt spid="6">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8DB8201-81D4-4711-B8B6-518D5A5CC7CE}"/>
              </a:ext>
            </a:extLst>
          </p:cNvPr>
          <p:cNvSpPr txBox="1"/>
          <p:nvPr/>
        </p:nvSpPr>
        <p:spPr>
          <a:xfrm>
            <a:off x="143508" y="116632"/>
            <a:ext cx="8856984" cy="6555641"/>
          </a:xfrm>
          <a:prstGeom prst="rect">
            <a:avLst/>
          </a:prstGeom>
          <a:noFill/>
        </p:spPr>
        <p:txBody>
          <a:bodyPr wrap="square" rtlCol="0">
            <a:spAutoFit/>
          </a:bodyPr>
          <a:lstStyle/>
          <a:p>
            <a:pPr algn="l" fontAlgn="base"/>
            <a:r>
              <a:rPr lang="nl-NL" sz="2000" b="0" i="0" dirty="0">
                <a:solidFill>
                  <a:srgbClr val="3D3D3D"/>
                </a:solidFill>
                <a:effectLst/>
              </a:rPr>
              <a:t>In Frankrijk zijn natuurlijke wijnen erkend onder de aanduiding “</a:t>
            </a:r>
            <a:r>
              <a:rPr lang="nl-NL" sz="2000" b="1" i="1" u="sng" dirty="0">
                <a:solidFill>
                  <a:srgbClr val="3D3D3D"/>
                </a:solidFill>
                <a:effectLst/>
              </a:rPr>
              <a:t>Vin Méthode Nature</a:t>
            </a:r>
            <a:r>
              <a:rPr lang="nl-NL" sz="2000" b="0" i="0" dirty="0">
                <a:solidFill>
                  <a:srgbClr val="3D3D3D"/>
                </a:solidFill>
                <a:effectLst/>
              </a:rPr>
              <a:t>”, een strikt gedefinieerde term die nu wordt geaccepteerd door belangrijke overheidsinstanties en regelgevende instanties. Er is een charter van 12 punten waaraan wijnmakers zich moeten houden om de goedkeuring van Vin Méthode Nature te verkrijgen.</a:t>
            </a:r>
          </a:p>
          <a:p>
            <a:pPr algn="l" fontAlgn="base"/>
            <a:endParaRPr lang="nl-NL" sz="2000" b="0" i="0" dirty="0">
              <a:solidFill>
                <a:srgbClr val="3D3D3D"/>
              </a:solidFill>
              <a:effectLst/>
            </a:endParaRPr>
          </a:p>
          <a:p>
            <a:pPr algn="l" fontAlgn="base"/>
            <a:r>
              <a:rPr lang="nl-NL" sz="2000" b="1" i="0" u="sng" dirty="0">
                <a:solidFill>
                  <a:srgbClr val="3D3D3D"/>
                </a:solidFill>
                <a:effectLst/>
              </a:rPr>
              <a:t>Zijn ze gezonder?</a:t>
            </a:r>
          </a:p>
          <a:p>
            <a:pPr marL="342900" indent="-342900" algn="l" fontAlgn="base">
              <a:buFont typeface="Arial" panose="020B0604020202020204" pitchFamily="34" charset="0"/>
              <a:buChar char="•"/>
            </a:pPr>
            <a:r>
              <a:rPr lang="nl-NL" sz="2000" b="0" i="0" dirty="0">
                <a:solidFill>
                  <a:srgbClr val="3D3D3D"/>
                </a:solidFill>
                <a:effectLst/>
              </a:rPr>
              <a:t>Natuurlijke wijnen zijn verschillend van uiterlijk, van aroma en van smaak. In 2017 werden 122 natuurlijke wijnen getest en de opmerkingen waren over het algemeen positief. </a:t>
            </a:r>
          </a:p>
          <a:p>
            <a:pPr marL="342900" indent="-342900" algn="l" fontAlgn="base">
              <a:buFont typeface="Arial" panose="020B0604020202020204" pitchFamily="34" charset="0"/>
              <a:buChar char="•"/>
            </a:pPr>
            <a:r>
              <a:rPr lang="nl-NL" sz="2000" b="0" i="0" dirty="0">
                <a:solidFill>
                  <a:srgbClr val="3D3D3D"/>
                </a:solidFill>
                <a:effectLst/>
              </a:rPr>
              <a:t>Maar toch moeten enkele nuances worden meegegeven: </a:t>
            </a:r>
          </a:p>
          <a:p>
            <a:pPr marL="800100" lvl="1" indent="-342900" fontAlgn="base">
              <a:buFont typeface="Arial" panose="020B0604020202020204" pitchFamily="34" charset="0"/>
              <a:buChar char="•"/>
            </a:pPr>
            <a:r>
              <a:rPr lang="nl-NL" sz="2000" b="0" i="0" dirty="0">
                <a:solidFill>
                  <a:srgbClr val="3D3D3D"/>
                </a:solidFill>
                <a:effectLst/>
              </a:rPr>
              <a:t>Natuurlijke wijn is zeer moeilijk te bewaren. Ze zijn een pak fragieler en ze kunnen al “stuk” gaan tijdens het transporteren.</a:t>
            </a:r>
          </a:p>
          <a:p>
            <a:pPr marL="800100" lvl="1" indent="-342900" fontAlgn="base">
              <a:buFont typeface="Arial" panose="020B0604020202020204" pitchFamily="34" charset="0"/>
              <a:buChar char="•"/>
            </a:pPr>
            <a:r>
              <a:rPr lang="nl-NL" sz="2000" b="0" i="0" dirty="0">
                <a:solidFill>
                  <a:srgbClr val="3D3D3D"/>
                </a:solidFill>
                <a:effectLst/>
              </a:rPr>
              <a:t>Maar de belangrijkste nuance is wellicht dat er geen enkel onderzoek heeft kunnen aantonen dat ze ook gezonder zijn. </a:t>
            </a:r>
          </a:p>
          <a:p>
            <a:pPr marL="800100" lvl="1" indent="-342900" fontAlgn="base">
              <a:buFont typeface="Arial" panose="020B0604020202020204" pitchFamily="34" charset="0"/>
              <a:buChar char="•"/>
            </a:pPr>
            <a:r>
              <a:rPr lang="nl-NL" sz="2000" b="0" i="0" dirty="0">
                <a:solidFill>
                  <a:srgbClr val="3D3D3D"/>
                </a:solidFill>
                <a:effectLst/>
              </a:rPr>
              <a:t>De hoeveelheid sulfiet die aan conventionele wijn wordt toegevoegd is gereglementeerd, in vergelijking met andere voeding is die hoeveelheid klein. </a:t>
            </a:r>
          </a:p>
          <a:p>
            <a:pPr marL="800100" lvl="1" indent="-342900" fontAlgn="base">
              <a:buFont typeface="Arial" panose="020B0604020202020204" pitchFamily="34" charset="0"/>
              <a:buChar char="•"/>
            </a:pPr>
            <a:r>
              <a:rPr lang="nl-NL" sz="2000" b="0" i="0" dirty="0">
                <a:solidFill>
                  <a:srgbClr val="3D3D3D"/>
                </a:solidFill>
                <a:effectLst/>
              </a:rPr>
              <a:t>Wat (te veel) wijn drinken ongezond maakt is de alcohol en op dat vlak is er geen enkel verschil tussen natuurlijke wijn en conventionele.</a:t>
            </a:r>
          </a:p>
        </p:txBody>
      </p:sp>
    </p:spTree>
    <p:extLst>
      <p:ext uri="{BB962C8B-B14F-4D97-AF65-F5344CB8AC3E}">
        <p14:creationId xmlns:p14="http://schemas.microsoft.com/office/powerpoint/2010/main" val="346531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58A130-A4A9-40B9-83BB-6443CF590519}"/>
              </a:ext>
            </a:extLst>
          </p:cNvPr>
          <p:cNvSpPr>
            <a:spLocks noGrp="1"/>
          </p:cNvSpPr>
          <p:nvPr>
            <p:ph type="title"/>
          </p:nvPr>
        </p:nvSpPr>
        <p:spPr>
          <a:xfrm>
            <a:off x="457200" y="0"/>
            <a:ext cx="8229600" cy="980728"/>
          </a:xfrm>
        </p:spPr>
        <p:txBody>
          <a:bodyPr/>
          <a:lstStyle/>
          <a:p>
            <a:r>
              <a:rPr lang="nl-BE" dirty="0"/>
              <a:t>Degustatie</a:t>
            </a:r>
          </a:p>
        </p:txBody>
      </p:sp>
      <p:sp>
        <p:nvSpPr>
          <p:cNvPr id="3" name="Tijdelijke aanduiding voor inhoud 2">
            <a:extLst>
              <a:ext uri="{FF2B5EF4-FFF2-40B4-BE49-F238E27FC236}">
                <a16:creationId xmlns:a16="http://schemas.microsoft.com/office/drawing/2014/main" id="{D3C14E9D-121D-43BC-AA4C-894CACCEF2B3}"/>
              </a:ext>
            </a:extLst>
          </p:cNvPr>
          <p:cNvSpPr>
            <a:spLocks noGrp="1"/>
          </p:cNvSpPr>
          <p:nvPr>
            <p:ph idx="1"/>
          </p:nvPr>
        </p:nvSpPr>
        <p:spPr>
          <a:xfrm>
            <a:off x="457200" y="1340768"/>
            <a:ext cx="8229600" cy="4525963"/>
          </a:xfrm>
        </p:spPr>
        <p:txBody>
          <a:bodyPr/>
          <a:lstStyle/>
          <a:p>
            <a:r>
              <a:rPr lang="nl-BE" dirty="0">
                <a:solidFill>
                  <a:schemeClr val="tx1"/>
                </a:solidFill>
                <a:latin typeface="+mn-lt"/>
              </a:rPr>
              <a:t>8 rode wijnen van verschillende stijl</a:t>
            </a:r>
          </a:p>
          <a:p>
            <a:r>
              <a:rPr lang="nl-BE" dirty="0">
                <a:solidFill>
                  <a:schemeClr val="tx1"/>
                </a:solidFill>
                <a:latin typeface="+mn-lt"/>
              </a:rPr>
              <a:t>Tracht iets te zeggen over:</a:t>
            </a:r>
          </a:p>
          <a:p>
            <a:pPr lvl="1">
              <a:buFont typeface="Arial" panose="020B0604020202020204" pitchFamily="34" charset="0"/>
              <a:buChar char="•"/>
            </a:pPr>
            <a:r>
              <a:rPr lang="nl-BE" sz="2400" dirty="0">
                <a:solidFill>
                  <a:schemeClr val="tx1"/>
                </a:solidFill>
                <a:latin typeface="+mn-lt"/>
              </a:rPr>
              <a:t>Uitzicht: kleur (intensiteit en soort)</a:t>
            </a:r>
          </a:p>
          <a:p>
            <a:pPr lvl="1">
              <a:buFont typeface="Arial" panose="020B0604020202020204" pitchFamily="34" charset="0"/>
              <a:buChar char="•"/>
            </a:pPr>
            <a:r>
              <a:rPr lang="nl-BE" sz="2400" dirty="0">
                <a:solidFill>
                  <a:schemeClr val="tx1"/>
                </a:solidFill>
                <a:latin typeface="+mn-lt"/>
              </a:rPr>
              <a:t>Aroma: intensiteit, soort …..</a:t>
            </a:r>
          </a:p>
          <a:p>
            <a:pPr lvl="1">
              <a:buFont typeface="Arial" panose="020B0604020202020204" pitchFamily="34" charset="0"/>
              <a:buChar char="•"/>
            </a:pPr>
            <a:r>
              <a:rPr lang="nl-BE" sz="2400" dirty="0">
                <a:solidFill>
                  <a:schemeClr val="tx1"/>
                </a:solidFill>
                <a:latin typeface="+mn-lt"/>
              </a:rPr>
              <a:t>Mond:  aanzet, smaken (zuur, zoet, tannine) ….</a:t>
            </a:r>
          </a:p>
          <a:p>
            <a:pPr lvl="1">
              <a:buFont typeface="Arial" panose="020B0604020202020204" pitchFamily="34" charset="0"/>
              <a:buChar char="•"/>
            </a:pPr>
            <a:r>
              <a:rPr lang="nl-BE" sz="2400" dirty="0">
                <a:solidFill>
                  <a:schemeClr val="tx1"/>
                </a:solidFill>
                <a:latin typeface="+mn-lt"/>
              </a:rPr>
              <a:t>Eindconclusie:  evenwicht, afdronk inzetbaar. </a:t>
            </a:r>
          </a:p>
          <a:p>
            <a:pPr lvl="1">
              <a:buFont typeface="Arial" panose="020B0604020202020204" pitchFamily="34" charset="0"/>
              <a:buChar char="•"/>
            </a:pPr>
            <a:endParaRPr lang="nl-BE" sz="2400" dirty="0">
              <a:solidFill>
                <a:schemeClr val="tx1"/>
              </a:solidFill>
              <a:latin typeface="+mn-lt"/>
            </a:endParaRPr>
          </a:p>
          <a:p>
            <a:pPr lvl="1">
              <a:buFont typeface="Arial" panose="020B0604020202020204" pitchFamily="34" charset="0"/>
              <a:buChar char="•"/>
            </a:pPr>
            <a:endParaRPr lang="nl-BE" sz="2400" dirty="0">
              <a:solidFill>
                <a:schemeClr val="tx1"/>
              </a:solidFill>
              <a:latin typeface="+mn-lt"/>
            </a:endParaRPr>
          </a:p>
        </p:txBody>
      </p:sp>
    </p:spTree>
    <p:extLst>
      <p:ext uri="{BB962C8B-B14F-4D97-AF65-F5344CB8AC3E}">
        <p14:creationId xmlns:p14="http://schemas.microsoft.com/office/powerpoint/2010/main" val="27616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A97A939-47A6-40F0-A389-B97E235059A0}"/>
              </a:ext>
            </a:extLst>
          </p:cNvPr>
          <p:cNvPicPr>
            <a:picLocks noChangeAspect="1"/>
          </p:cNvPicPr>
          <p:nvPr/>
        </p:nvPicPr>
        <p:blipFill>
          <a:blip r:embed="rId2"/>
          <a:stretch>
            <a:fillRect/>
          </a:stretch>
        </p:blipFill>
        <p:spPr>
          <a:xfrm>
            <a:off x="4572000" y="22754"/>
            <a:ext cx="4583275" cy="6858000"/>
          </a:xfrm>
          <a:prstGeom prst="rect">
            <a:avLst/>
          </a:prstGeom>
        </p:spPr>
      </p:pic>
      <p:pic>
        <p:nvPicPr>
          <p:cNvPr id="4" name="Afbeelding 3">
            <a:extLst>
              <a:ext uri="{FF2B5EF4-FFF2-40B4-BE49-F238E27FC236}">
                <a16:creationId xmlns:a16="http://schemas.microsoft.com/office/drawing/2014/main" id="{46863387-9889-4582-A559-6A5C27632D8C}"/>
              </a:ext>
            </a:extLst>
          </p:cNvPr>
          <p:cNvPicPr>
            <a:picLocks noChangeAspect="1"/>
          </p:cNvPicPr>
          <p:nvPr/>
        </p:nvPicPr>
        <p:blipFill>
          <a:blip r:embed="rId3"/>
          <a:stretch>
            <a:fillRect/>
          </a:stretch>
        </p:blipFill>
        <p:spPr>
          <a:xfrm>
            <a:off x="3419872" y="1307434"/>
            <a:ext cx="1681556" cy="5561856"/>
          </a:xfrm>
          <a:prstGeom prst="rect">
            <a:avLst/>
          </a:prstGeom>
        </p:spPr>
      </p:pic>
      <p:sp>
        <p:nvSpPr>
          <p:cNvPr id="2" name="Titel 1"/>
          <p:cNvSpPr>
            <a:spLocks noGrp="1"/>
          </p:cNvSpPr>
          <p:nvPr>
            <p:ph type="title"/>
          </p:nvPr>
        </p:nvSpPr>
        <p:spPr>
          <a:xfrm>
            <a:off x="0" y="22754"/>
            <a:ext cx="4896544" cy="1224136"/>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1;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Carmenere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Antu</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Montgras</a:t>
            </a: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7" name="Afbeelding 6">
            <a:extLst>
              <a:ext uri="{FF2B5EF4-FFF2-40B4-BE49-F238E27FC236}">
                <a16:creationId xmlns:a16="http://schemas.microsoft.com/office/drawing/2014/main" id="{8A55571C-1942-4740-8F68-FB53E9F4CA92}"/>
              </a:ext>
            </a:extLst>
          </p:cNvPr>
          <p:cNvPicPr>
            <a:picLocks noChangeAspect="1"/>
          </p:cNvPicPr>
          <p:nvPr/>
        </p:nvPicPr>
        <p:blipFill>
          <a:blip r:embed="rId4"/>
          <a:stretch>
            <a:fillRect/>
          </a:stretch>
        </p:blipFill>
        <p:spPr>
          <a:xfrm>
            <a:off x="15156" y="1042413"/>
            <a:ext cx="7461354" cy="1728569"/>
          </a:xfrm>
          <a:prstGeom prst="rect">
            <a:avLst/>
          </a:prstGeom>
        </p:spPr>
      </p:pic>
      <p:sp>
        <p:nvSpPr>
          <p:cNvPr id="8" name="Rechthoek 7">
            <a:extLst>
              <a:ext uri="{FF2B5EF4-FFF2-40B4-BE49-F238E27FC236}">
                <a16:creationId xmlns:a16="http://schemas.microsoft.com/office/drawing/2014/main" id="{C5BA65ED-668D-4376-B707-9FEA669E9C56}"/>
              </a:ext>
            </a:extLst>
          </p:cNvPr>
          <p:cNvSpPr/>
          <p:nvPr/>
        </p:nvSpPr>
        <p:spPr>
          <a:xfrm>
            <a:off x="5796136" y="1628800"/>
            <a:ext cx="1681556" cy="216024"/>
          </a:xfrm>
          <a:prstGeom prst="rect">
            <a:avLst/>
          </a:prstGeom>
          <a:solidFill>
            <a:srgbClr val="FFFF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highlight>
                <a:srgbClr val="FFFF00"/>
              </a:highlight>
            </a:endParaRPr>
          </a:p>
        </p:txBody>
      </p:sp>
      <p:sp>
        <p:nvSpPr>
          <p:cNvPr id="9" name="Rechthoek 8">
            <a:extLst>
              <a:ext uri="{FF2B5EF4-FFF2-40B4-BE49-F238E27FC236}">
                <a16:creationId xmlns:a16="http://schemas.microsoft.com/office/drawing/2014/main" id="{5648AD05-0397-4D84-A4F2-8ED5E724DF35}"/>
              </a:ext>
            </a:extLst>
          </p:cNvPr>
          <p:cNvSpPr/>
          <p:nvPr/>
        </p:nvSpPr>
        <p:spPr>
          <a:xfrm>
            <a:off x="4295342" y="1883687"/>
            <a:ext cx="3182350" cy="216024"/>
          </a:xfrm>
          <a:prstGeom prst="rect">
            <a:avLst/>
          </a:prstGeom>
          <a:solidFill>
            <a:srgbClr val="FFFF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highlight>
                <a:srgbClr val="FFFF00"/>
              </a:highlight>
            </a:endParaRPr>
          </a:p>
        </p:txBody>
      </p:sp>
      <p:sp>
        <p:nvSpPr>
          <p:cNvPr id="10" name="Rechthoek 9">
            <a:extLst>
              <a:ext uri="{FF2B5EF4-FFF2-40B4-BE49-F238E27FC236}">
                <a16:creationId xmlns:a16="http://schemas.microsoft.com/office/drawing/2014/main" id="{437C41FF-3769-4587-B73B-63383E2EF2C3}"/>
              </a:ext>
            </a:extLst>
          </p:cNvPr>
          <p:cNvSpPr/>
          <p:nvPr/>
        </p:nvSpPr>
        <p:spPr>
          <a:xfrm>
            <a:off x="56778" y="2420888"/>
            <a:ext cx="3363093" cy="288032"/>
          </a:xfrm>
          <a:prstGeom prst="rect">
            <a:avLst/>
          </a:prstGeom>
          <a:solidFill>
            <a:srgbClr val="FFFF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highlight>
                <a:srgbClr val="FFFF00"/>
              </a:highlight>
            </a:endParaRPr>
          </a:p>
        </p:txBody>
      </p:sp>
      <p:pic>
        <p:nvPicPr>
          <p:cNvPr id="12" name="Afbeelding 11">
            <a:extLst>
              <a:ext uri="{FF2B5EF4-FFF2-40B4-BE49-F238E27FC236}">
                <a16:creationId xmlns:a16="http://schemas.microsoft.com/office/drawing/2014/main" id="{B0E1EAD9-AD44-47CC-992E-1E3C2D66F87D}"/>
              </a:ext>
            </a:extLst>
          </p:cNvPr>
          <p:cNvPicPr>
            <a:picLocks noChangeAspect="1"/>
          </p:cNvPicPr>
          <p:nvPr/>
        </p:nvPicPr>
        <p:blipFill>
          <a:blip r:embed="rId5"/>
          <a:stretch>
            <a:fillRect/>
          </a:stretch>
        </p:blipFill>
        <p:spPr>
          <a:xfrm>
            <a:off x="0" y="3024671"/>
            <a:ext cx="7345620" cy="1009421"/>
          </a:xfrm>
          <a:prstGeom prst="rect">
            <a:avLst/>
          </a:prstGeom>
        </p:spPr>
      </p:pic>
      <p:sp>
        <p:nvSpPr>
          <p:cNvPr id="13" name="Rechthoek 12">
            <a:extLst>
              <a:ext uri="{FF2B5EF4-FFF2-40B4-BE49-F238E27FC236}">
                <a16:creationId xmlns:a16="http://schemas.microsoft.com/office/drawing/2014/main" id="{226073A0-7ABF-4024-B73B-74DE55B1B78F}"/>
              </a:ext>
            </a:extLst>
          </p:cNvPr>
          <p:cNvSpPr/>
          <p:nvPr/>
        </p:nvSpPr>
        <p:spPr>
          <a:xfrm>
            <a:off x="1540583" y="3383386"/>
            <a:ext cx="4831617" cy="356320"/>
          </a:xfrm>
          <a:prstGeom prst="rect">
            <a:avLst/>
          </a:prstGeom>
          <a:solidFill>
            <a:srgbClr val="FFFF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highlight>
                <a:srgbClr val="FFFF00"/>
              </a:highlight>
            </a:endParaRPr>
          </a:p>
        </p:txBody>
      </p:sp>
      <p:pic>
        <p:nvPicPr>
          <p:cNvPr id="18" name="Afbeelding 17">
            <a:extLst>
              <a:ext uri="{FF2B5EF4-FFF2-40B4-BE49-F238E27FC236}">
                <a16:creationId xmlns:a16="http://schemas.microsoft.com/office/drawing/2014/main" id="{39C47088-8FE7-4D4D-989A-7A880E285E68}"/>
              </a:ext>
            </a:extLst>
          </p:cNvPr>
          <p:cNvPicPr>
            <a:picLocks noChangeAspect="1"/>
          </p:cNvPicPr>
          <p:nvPr/>
        </p:nvPicPr>
        <p:blipFill>
          <a:blip r:embed="rId6"/>
          <a:stretch>
            <a:fillRect/>
          </a:stretch>
        </p:blipFill>
        <p:spPr>
          <a:xfrm>
            <a:off x="276892" y="3894570"/>
            <a:ext cx="4824536" cy="3460020"/>
          </a:xfrm>
          <a:prstGeom prst="rect">
            <a:avLst/>
          </a:prstGeom>
        </p:spPr>
      </p:pic>
      <p:sp>
        <p:nvSpPr>
          <p:cNvPr id="3" name="Ovaal 2">
            <a:extLst>
              <a:ext uri="{FF2B5EF4-FFF2-40B4-BE49-F238E27FC236}">
                <a16:creationId xmlns:a16="http://schemas.microsoft.com/office/drawing/2014/main" id="{AA386EBA-8B20-4927-9E49-E4000749B866}"/>
              </a:ext>
            </a:extLst>
          </p:cNvPr>
          <p:cNvSpPr/>
          <p:nvPr/>
        </p:nvSpPr>
        <p:spPr>
          <a:xfrm rot="2255594">
            <a:off x="7566679" y="3612440"/>
            <a:ext cx="648072" cy="356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29776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3"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332656"/>
            <a:ext cx="9036496" cy="1152128"/>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2;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Ch</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Haut</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Ballet 2013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Fronsac</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AOP</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endParaRPr lang="nl-BE" sz="2400" dirty="0">
              <a:effectLst/>
              <a:latin typeface="Adobe Caslon Pro" panose="0205050205050A020403" pitchFamily="18" charset="0"/>
            </a:endParaRPr>
          </a:p>
        </p:txBody>
      </p:sp>
      <p:pic>
        <p:nvPicPr>
          <p:cNvPr id="3" name="Afbeelding 2">
            <a:extLst>
              <a:ext uri="{FF2B5EF4-FFF2-40B4-BE49-F238E27FC236}">
                <a16:creationId xmlns:a16="http://schemas.microsoft.com/office/drawing/2014/main" id="{2498928F-6AD0-4CDD-8AE6-43256E126515}"/>
              </a:ext>
            </a:extLst>
          </p:cNvPr>
          <p:cNvPicPr>
            <a:picLocks noChangeAspect="1"/>
          </p:cNvPicPr>
          <p:nvPr/>
        </p:nvPicPr>
        <p:blipFill>
          <a:blip r:embed="rId2"/>
          <a:stretch>
            <a:fillRect/>
          </a:stretch>
        </p:blipFill>
        <p:spPr>
          <a:xfrm>
            <a:off x="3491881" y="0"/>
            <a:ext cx="5652120" cy="3776046"/>
          </a:xfrm>
          <a:prstGeom prst="rect">
            <a:avLst/>
          </a:prstGeom>
        </p:spPr>
      </p:pic>
      <p:pic>
        <p:nvPicPr>
          <p:cNvPr id="4" name="Afbeelding 3">
            <a:extLst>
              <a:ext uri="{FF2B5EF4-FFF2-40B4-BE49-F238E27FC236}">
                <a16:creationId xmlns:a16="http://schemas.microsoft.com/office/drawing/2014/main" id="{F472063A-F890-40A6-9F89-BB4D148B3D4B}"/>
              </a:ext>
            </a:extLst>
          </p:cNvPr>
          <p:cNvPicPr>
            <a:picLocks noChangeAspect="1"/>
          </p:cNvPicPr>
          <p:nvPr/>
        </p:nvPicPr>
        <p:blipFill>
          <a:blip r:embed="rId3"/>
          <a:stretch>
            <a:fillRect/>
          </a:stretch>
        </p:blipFill>
        <p:spPr>
          <a:xfrm>
            <a:off x="-180528" y="1700808"/>
            <a:ext cx="3931914" cy="5242552"/>
          </a:xfrm>
          <a:prstGeom prst="rect">
            <a:avLst/>
          </a:prstGeom>
        </p:spPr>
      </p:pic>
      <p:sp>
        <p:nvSpPr>
          <p:cNvPr id="5" name="Tekstvak 4">
            <a:extLst>
              <a:ext uri="{FF2B5EF4-FFF2-40B4-BE49-F238E27FC236}">
                <a16:creationId xmlns:a16="http://schemas.microsoft.com/office/drawing/2014/main" id="{72AA39CB-E7EB-47AC-85B2-36970042ADE3}"/>
              </a:ext>
            </a:extLst>
          </p:cNvPr>
          <p:cNvSpPr txBox="1"/>
          <p:nvPr/>
        </p:nvSpPr>
        <p:spPr>
          <a:xfrm>
            <a:off x="3855405" y="4108702"/>
            <a:ext cx="5184576" cy="923330"/>
          </a:xfrm>
          <a:prstGeom prst="rect">
            <a:avLst/>
          </a:prstGeom>
          <a:noFill/>
        </p:spPr>
        <p:txBody>
          <a:bodyPr wrap="square" rtlCol="0">
            <a:spAutoFit/>
          </a:bodyPr>
          <a:lstStyle/>
          <a:p>
            <a:r>
              <a:rPr lang="nl-BE" dirty="0"/>
              <a:t>Merlot 100%</a:t>
            </a:r>
          </a:p>
          <a:p>
            <a:endParaRPr lang="nl-BE" dirty="0"/>
          </a:p>
          <a:p>
            <a:endParaRPr lang="nl-BE" dirty="0"/>
          </a:p>
        </p:txBody>
      </p:sp>
    </p:spTree>
    <p:extLst>
      <p:ext uri="{BB962C8B-B14F-4D97-AF65-F5344CB8AC3E}">
        <p14:creationId xmlns:p14="http://schemas.microsoft.com/office/powerpoint/2010/main" val="149759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784976" cy="936104"/>
          </a:xfrm>
        </p:spPr>
        <p:txBody>
          <a:bodyPr anchor="t"/>
          <a:lstStyle/>
          <a:p>
            <a:pPr algn="l">
              <a:lnSpc>
                <a:spcPct val="100000"/>
              </a:lnSpc>
            </a:pP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5" name="Afbeelding 4">
            <a:extLst>
              <a:ext uri="{FF2B5EF4-FFF2-40B4-BE49-F238E27FC236}">
                <a16:creationId xmlns:a16="http://schemas.microsoft.com/office/drawing/2014/main" id="{8C4C87BC-C4AF-45B1-A9C6-DE9D89030071}"/>
              </a:ext>
            </a:extLst>
          </p:cNvPr>
          <p:cNvPicPr>
            <a:picLocks noChangeAspect="1"/>
          </p:cNvPicPr>
          <p:nvPr/>
        </p:nvPicPr>
        <p:blipFill>
          <a:blip r:embed="rId2"/>
          <a:stretch>
            <a:fillRect/>
          </a:stretch>
        </p:blipFill>
        <p:spPr>
          <a:xfrm>
            <a:off x="0" y="577"/>
            <a:ext cx="6473615" cy="6956815"/>
          </a:xfrm>
          <a:prstGeom prst="rect">
            <a:avLst/>
          </a:prstGeom>
        </p:spPr>
      </p:pic>
      <p:sp>
        <p:nvSpPr>
          <p:cNvPr id="6" name="Rechthoek 5">
            <a:extLst>
              <a:ext uri="{FF2B5EF4-FFF2-40B4-BE49-F238E27FC236}">
                <a16:creationId xmlns:a16="http://schemas.microsoft.com/office/drawing/2014/main" id="{CA64C7C9-DE46-4195-B97C-F7753B13AD8D}"/>
              </a:ext>
            </a:extLst>
          </p:cNvPr>
          <p:cNvSpPr/>
          <p:nvPr/>
        </p:nvSpPr>
        <p:spPr>
          <a:xfrm>
            <a:off x="2843808" y="764704"/>
            <a:ext cx="2952328" cy="1944216"/>
          </a:xfrm>
          <a:prstGeom prst="rect">
            <a:avLst/>
          </a:prstGeom>
          <a:solidFill>
            <a:srgbClr val="C30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BAEC38CD-17D5-4349-8FDB-3811BF74FC2E}"/>
              </a:ext>
            </a:extLst>
          </p:cNvPr>
          <p:cNvSpPr/>
          <p:nvPr/>
        </p:nvSpPr>
        <p:spPr>
          <a:xfrm>
            <a:off x="103423" y="2492896"/>
            <a:ext cx="2952328" cy="2155812"/>
          </a:xfrm>
          <a:prstGeom prst="rect">
            <a:avLst/>
          </a:prstGeom>
          <a:solidFill>
            <a:srgbClr val="C30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0C553F6B-0408-4BCA-BD92-A69A0CF82AEB}"/>
              </a:ext>
            </a:extLst>
          </p:cNvPr>
          <p:cNvSpPr/>
          <p:nvPr/>
        </p:nvSpPr>
        <p:spPr>
          <a:xfrm>
            <a:off x="2958344" y="2677344"/>
            <a:ext cx="2952328" cy="2155812"/>
          </a:xfrm>
          <a:prstGeom prst="rect">
            <a:avLst/>
          </a:prstGeom>
          <a:solidFill>
            <a:srgbClr val="C30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0D2EC4E2-5BC2-4666-9240-6BDDB9BAACAE}"/>
              </a:ext>
            </a:extLst>
          </p:cNvPr>
          <p:cNvSpPr/>
          <p:nvPr/>
        </p:nvSpPr>
        <p:spPr>
          <a:xfrm>
            <a:off x="103422" y="4648708"/>
            <a:ext cx="3460465" cy="2155812"/>
          </a:xfrm>
          <a:prstGeom prst="rect">
            <a:avLst/>
          </a:prstGeom>
          <a:solidFill>
            <a:srgbClr val="C30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a:extLst>
              <a:ext uri="{FF2B5EF4-FFF2-40B4-BE49-F238E27FC236}">
                <a16:creationId xmlns:a16="http://schemas.microsoft.com/office/drawing/2014/main" id="{6EB0B52B-8B0E-4F42-A044-81DF5DA9024D}"/>
              </a:ext>
            </a:extLst>
          </p:cNvPr>
          <p:cNvSpPr/>
          <p:nvPr/>
        </p:nvSpPr>
        <p:spPr>
          <a:xfrm>
            <a:off x="3421912" y="4897066"/>
            <a:ext cx="2952328" cy="1960357"/>
          </a:xfrm>
          <a:prstGeom prst="rect">
            <a:avLst/>
          </a:prstGeom>
          <a:solidFill>
            <a:srgbClr val="C30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525558DF-7B5D-46F0-8803-1D1A3CEF8F5E}"/>
              </a:ext>
            </a:extLst>
          </p:cNvPr>
          <p:cNvSpPr/>
          <p:nvPr/>
        </p:nvSpPr>
        <p:spPr>
          <a:xfrm>
            <a:off x="87065" y="775218"/>
            <a:ext cx="2952328" cy="1944216"/>
          </a:xfrm>
          <a:prstGeom prst="rect">
            <a:avLst/>
          </a:prstGeom>
          <a:solidFill>
            <a:srgbClr val="C30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998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9161886A-8680-4475-80C0-6C4766112409}"/>
              </a:ext>
            </a:extLst>
          </p:cNvPr>
          <p:cNvPicPr>
            <a:picLocks noChangeAspect="1"/>
          </p:cNvPicPr>
          <p:nvPr/>
        </p:nvPicPr>
        <p:blipFill>
          <a:blip r:embed="rId3"/>
          <a:stretch>
            <a:fillRect/>
          </a:stretch>
        </p:blipFill>
        <p:spPr>
          <a:xfrm>
            <a:off x="241384" y="3284984"/>
            <a:ext cx="7616206" cy="360039"/>
          </a:xfrm>
          <a:prstGeom prst="rect">
            <a:avLst/>
          </a:prstGeom>
        </p:spPr>
      </p:pic>
      <p:pic>
        <p:nvPicPr>
          <p:cNvPr id="17" name="Afbeelding 16">
            <a:extLst>
              <a:ext uri="{FF2B5EF4-FFF2-40B4-BE49-F238E27FC236}">
                <a16:creationId xmlns:a16="http://schemas.microsoft.com/office/drawing/2014/main" id="{EB2CF25D-344C-4403-B6F9-9352C2C5061D}"/>
              </a:ext>
            </a:extLst>
          </p:cNvPr>
          <p:cNvPicPr>
            <a:picLocks noChangeAspect="1"/>
          </p:cNvPicPr>
          <p:nvPr/>
        </p:nvPicPr>
        <p:blipFill>
          <a:blip r:embed="rId4"/>
          <a:stretch>
            <a:fillRect/>
          </a:stretch>
        </p:blipFill>
        <p:spPr>
          <a:xfrm>
            <a:off x="0" y="-2676"/>
            <a:ext cx="9144000" cy="6858000"/>
          </a:xfrm>
          <a:prstGeom prst="rect">
            <a:avLst/>
          </a:prstGeom>
        </p:spPr>
      </p:pic>
      <p:sp>
        <p:nvSpPr>
          <p:cNvPr id="2" name="Titel 1"/>
          <p:cNvSpPr>
            <a:spLocks noGrp="1"/>
          </p:cNvSpPr>
          <p:nvPr>
            <p:ph type="title"/>
          </p:nvPr>
        </p:nvSpPr>
        <p:spPr>
          <a:xfrm>
            <a:off x="251520" y="332656"/>
            <a:ext cx="4680520" cy="936104"/>
          </a:xfrm>
          <a:solidFill>
            <a:srgbClr val="FBFBFB"/>
          </a:solidFill>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3: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Altydgedacht</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Pinotage</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2012</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3" name="Afbeelding 2">
            <a:extLst>
              <a:ext uri="{FF2B5EF4-FFF2-40B4-BE49-F238E27FC236}">
                <a16:creationId xmlns:a16="http://schemas.microsoft.com/office/drawing/2014/main" id="{AC733B28-A18A-446E-A46C-6BA05CD133DE}"/>
              </a:ext>
            </a:extLst>
          </p:cNvPr>
          <p:cNvPicPr>
            <a:picLocks noChangeAspect="1"/>
          </p:cNvPicPr>
          <p:nvPr/>
        </p:nvPicPr>
        <p:blipFill>
          <a:blip r:embed="rId5"/>
          <a:stretch>
            <a:fillRect/>
          </a:stretch>
        </p:blipFill>
        <p:spPr>
          <a:xfrm>
            <a:off x="7740352" y="1143000"/>
            <a:ext cx="1514475" cy="5715000"/>
          </a:xfrm>
          <a:prstGeom prst="rect">
            <a:avLst/>
          </a:prstGeom>
        </p:spPr>
      </p:pic>
      <p:pic>
        <p:nvPicPr>
          <p:cNvPr id="6" name="Afbeelding 5">
            <a:extLst>
              <a:ext uri="{FF2B5EF4-FFF2-40B4-BE49-F238E27FC236}">
                <a16:creationId xmlns:a16="http://schemas.microsoft.com/office/drawing/2014/main" id="{F763294C-D964-4F89-A479-3A3705802745}"/>
              </a:ext>
            </a:extLst>
          </p:cNvPr>
          <p:cNvPicPr>
            <a:picLocks noChangeAspect="1"/>
          </p:cNvPicPr>
          <p:nvPr/>
        </p:nvPicPr>
        <p:blipFill>
          <a:blip r:embed="rId6"/>
          <a:stretch>
            <a:fillRect/>
          </a:stretch>
        </p:blipFill>
        <p:spPr>
          <a:xfrm>
            <a:off x="241384" y="1412776"/>
            <a:ext cx="7886761" cy="1224136"/>
          </a:xfrm>
          <a:prstGeom prst="rect">
            <a:avLst/>
          </a:prstGeom>
        </p:spPr>
      </p:pic>
      <p:pic>
        <p:nvPicPr>
          <p:cNvPr id="8" name="Afbeelding 7">
            <a:extLst>
              <a:ext uri="{FF2B5EF4-FFF2-40B4-BE49-F238E27FC236}">
                <a16:creationId xmlns:a16="http://schemas.microsoft.com/office/drawing/2014/main" id="{985072BA-5242-4C9E-9809-72EC8FC34EEE}"/>
              </a:ext>
            </a:extLst>
          </p:cNvPr>
          <p:cNvPicPr>
            <a:picLocks noChangeAspect="1"/>
          </p:cNvPicPr>
          <p:nvPr/>
        </p:nvPicPr>
        <p:blipFill>
          <a:blip r:embed="rId7"/>
          <a:stretch>
            <a:fillRect/>
          </a:stretch>
        </p:blipFill>
        <p:spPr>
          <a:xfrm>
            <a:off x="277506" y="2780928"/>
            <a:ext cx="7011711" cy="360040"/>
          </a:xfrm>
          <a:prstGeom prst="rect">
            <a:avLst/>
          </a:prstGeom>
        </p:spPr>
      </p:pic>
      <p:pic>
        <p:nvPicPr>
          <p:cNvPr id="14" name="Afbeelding 13">
            <a:extLst>
              <a:ext uri="{FF2B5EF4-FFF2-40B4-BE49-F238E27FC236}">
                <a16:creationId xmlns:a16="http://schemas.microsoft.com/office/drawing/2014/main" id="{7E27BC1A-A3E9-4AD1-8E4F-A737A9E08155}"/>
              </a:ext>
            </a:extLst>
          </p:cNvPr>
          <p:cNvPicPr>
            <a:picLocks noChangeAspect="1"/>
          </p:cNvPicPr>
          <p:nvPr/>
        </p:nvPicPr>
        <p:blipFill>
          <a:blip r:embed="rId8"/>
          <a:stretch>
            <a:fillRect/>
          </a:stretch>
        </p:blipFill>
        <p:spPr>
          <a:xfrm>
            <a:off x="283290" y="3864022"/>
            <a:ext cx="6225798" cy="501082"/>
          </a:xfrm>
          <a:prstGeom prst="rect">
            <a:avLst/>
          </a:prstGeom>
        </p:spPr>
      </p:pic>
      <p:pic>
        <p:nvPicPr>
          <p:cNvPr id="16" name="Afbeelding 15">
            <a:extLst>
              <a:ext uri="{FF2B5EF4-FFF2-40B4-BE49-F238E27FC236}">
                <a16:creationId xmlns:a16="http://schemas.microsoft.com/office/drawing/2014/main" id="{D75B0D3A-7705-4626-AB44-220AF8E7C0A0}"/>
              </a:ext>
            </a:extLst>
          </p:cNvPr>
          <p:cNvPicPr>
            <a:picLocks noChangeAspect="1"/>
          </p:cNvPicPr>
          <p:nvPr/>
        </p:nvPicPr>
        <p:blipFill>
          <a:blip r:embed="rId9"/>
          <a:stretch>
            <a:fillRect/>
          </a:stretch>
        </p:blipFill>
        <p:spPr>
          <a:xfrm>
            <a:off x="1346963" y="4365104"/>
            <a:ext cx="5162125" cy="501082"/>
          </a:xfrm>
          <a:prstGeom prst="rect">
            <a:avLst/>
          </a:prstGeom>
        </p:spPr>
      </p:pic>
      <p:sp>
        <p:nvSpPr>
          <p:cNvPr id="18" name="Ovaal 17">
            <a:extLst>
              <a:ext uri="{FF2B5EF4-FFF2-40B4-BE49-F238E27FC236}">
                <a16:creationId xmlns:a16="http://schemas.microsoft.com/office/drawing/2014/main" id="{62E5F27D-D6DA-47FF-BD11-945A3BDED6BE}"/>
              </a:ext>
            </a:extLst>
          </p:cNvPr>
          <p:cNvSpPr/>
          <p:nvPr/>
        </p:nvSpPr>
        <p:spPr>
          <a:xfrm>
            <a:off x="683568" y="4365104"/>
            <a:ext cx="663395" cy="501082"/>
          </a:xfrm>
          <a:prstGeom prst="ellipse">
            <a:avLst/>
          </a:prstGeom>
          <a:noFill/>
          <a:ln w="57150">
            <a:solidFill>
              <a:srgbClr val="E7EC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fbeelding 3">
            <a:extLst>
              <a:ext uri="{FF2B5EF4-FFF2-40B4-BE49-F238E27FC236}">
                <a16:creationId xmlns:a16="http://schemas.microsoft.com/office/drawing/2014/main" id="{F8DECD61-3267-406B-94B8-50BC5D56545A}"/>
              </a:ext>
            </a:extLst>
          </p:cNvPr>
          <p:cNvPicPr>
            <a:picLocks noChangeAspect="1"/>
          </p:cNvPicPr>
          <p:nvPr/>
        </p:nvPicPr>
        <p:blipFill>
          <a:blip r:embed="rId10"/>
          <a:stretch>
            <a:fillRect/>
          </a:stretch>
        </p:blipFill>
        <p:spPr>
          <a:xfrm>
            <a:off x="1447314" y="1798427"/>
            <a:ext cx="2980670" cy="338530"/>
          </a:xfrm>
          <a:prstGeom prst="rect">
            <a:avLst/>
          </a:prstGeom>
        </p:spPr>
      </p:pic>
      <p:pic>
        <p:nvPicPr>
          <p:cNvPr id="5" name="Afbeelding 4">
            <a:extLst>
              <a:ext uri="{FF2B5EF4-FFF2-40B4-BE49-F238E27FC236}">
                <a16:creationId xmlns:a16="http://schemas.microsoft.com/office/drawing/2014/main" id="{6E661CD1-658D-4779-8A74-E0E4719960D5}"/>
              </a:ext>
            </a:extLst>
          </p:cNvPr>
          <p:cNvPicPr>
            <a:picLocks noChangeAspect="1"/>
          </p:cNvPicPr>
          <p:nvPr/>
        </p:nvPicPr>
        <p:blipFill>
          <a:blip r:embed="rId10"/>
          <a:stretch>
            <a:fillRect/>
          </a:stretch>
        </p:blipFill>
        <p:spPr>
          <a:xfrm>
            <a:off x="3234156" y="2820975"/>
            <a:ext cx="3858123" cy="317019"/>
          </a:xfrm>
          <a:prstGeom prst="rect">
            <a:avLst/>
          </a:prstGeom>
        </p:spPr>
      </p:pic>
      <p:pic>
        <p:nvPicPr>
          <p:cNvPr id="7" name="Afbeelding 6">
            <a:extLst>
              <a:ext uri="{FF2B5EF4-FFF2-40B4-BE49-F238E27FC236}">
                <a16:creationId xmlns:a16="http://schemas.microsoft.com/office/drawing/2014/main" id="{9CE759FF-8AE8-4B40-B8BD-E51E033703FC}"/>
              </a:ext>
            </a:extLst>
          </p:cNvPr>
          <p:cNvPicPr>
            <a:picLocks noChangeAspect="1"/>
          </p:cNvPicPr>
          <p:nvPr/>
        </p:nvPicPr>
        <p:blipFill>
          <a:blip r:embed="rId10"/>
          <a:stretch>
            <a:fillRect/>
          </a:stretch>
        </p:blipFill>
        <p:spPr>
          <a:xfrm>
            <a:off x="4352000" y="4339735"/>
            <a:ext cx="2042877" cy="501082"/>
          </a:xfrm>
          <a:prstGeom prst="rect">
            <a:avLst/>
          </a:prstGeom>
        </p:spPr>
      </p:pic>
    </p:spTree>
    <p:extLst>
      <p:ext uri="{BB962C8B-B14F-4D97-AF65-F5344CB8AC3E}">
        <p14:creationId xmlns:p14="http://schemas.microsoft.com/office/powerpoint/2010/main" val="79193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8" grpId="0" animBg="1"/>
      <p:bldP spid="1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FB667139-FFC6-49F5-8040-99B89E32322F}"/>
              </a:ext>
            </a:extLst>
          </p:cNvPr>
          <p:cNvPicPr>
            <a:picLocks noChangeAspect="1"/>
          </p:cNvPicPr>
          <p:nvPr/>
        </p:nvPicPr>
        <p:blipFill>
          <a:blip r:embed="rId2"/>
          <a:stretch>
            <a:fillRect/>
          </a:stretch>
        </p:blipFill>
        <p:spPr>
          <a:xfrm>
            <a:off x="14116" y="1293174"/>
            <a:ext cx="7404552" cy="5556156"/>
          </a:xfrm>
          <a:prstGeom prst="rect">
            <a:avLst/>
          </a:prstGeom>
        </p:spPr>
      </p:pic>
      <p:sp>
        <p:nvSpPr>
          <p:cNvPr id="2" name="Titel 1"/>
          <p:cNvSpPr>
            <a:spLocks noGrp="1"/>
          </p:cNvSpPr>
          <p:nvPr>
            <p:ph type="title"/>
          </p:nvPr>
        </p:nvSpPr>
        <p:spPr>
          <a:xfrm>
            <a:off x="251520" y="332656"/>
            <a:ext cx="8784976" cy="936104"/>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4:</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Muriel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Gran</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reserva</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2011 Rioja </a:t>
            </a:r>
            <a:endParaRPr lang="nl-BE" sz="1400" dirty="0">
              <a:latin typeface="Adobe Caslon Pro" panose="0205050205050A020403" pitchFamily="18" charset="0"/>
            </a:endParaRPr>
          </a:p>
        </p:txBody>
      </p:sp>
      <p:sp>
        <p:nvSpPr>
          <p:cNvPr id="4" name="Tekstvak 3">
            <a:extLst>
              <a:ext uri="{FF2B5EF4-FFF2-40B4-BE49-F238E27FC236}">
                <a16:creationId xmlns:a16="http://schemas.microsoft.com/office/drawing/2014/main" id="{9C93E81B-5EE2-47E8-83F1-7BC682031E9D}"/>
              </a:ext>
            </a:extLst>
          </p:cNvPr>
          <p:cNvSpPr txBox="1"/>
          <p:nvPr/>
        </p:nvSpPr>
        <p:spPr>
          <a:xfrm>
            <a:off x="220713" y="1340768"/>
            <a:ext cx="6858000" cy="2677656"/>
          </a:xfrm>
          <a:prstGeom prst="rect">
            <a:avLst/>
          </a:prstGeom>
          <a:solidFill>
            <a:srgbClr val="FBFBFB"/>
          </a:solidFill>
        </p:spPr>
        <p:txBody>
          <a:bodyPr wrap="square" rtlCol="0">
            <a:spAutoFit/>
          </a:bodyPr>
          <a:lstStyle/>
          <a:p>
            <a:pPr algn="l"/>
            <a:r>
              <a:rPr lang="nl-NL" sz="2400" b="1" i="0" dirty="0" err="1">
                <a:solidFill>
                  <a:srgbClr val="555555"/>
                </a:solidFill>
                <a:effectLst/>
                <a:latin typeface="Adobe Caslon Pro" panose="0205050205050A020403"/>
              </a:rPr>
              <a:t>Gran</a:t>
            </a:r>
            <a:r>
              <a:rPr lang="nl-NL" sz="2400" b="1" i="0" dirty="0">
                <a:solidFill>
                  <a:srgbClr val="555555"/>
                </a:solidFill>
                <a:effectLst/>
                <a:latin typeface="Adobe Caslon Pro" panose="0205050205050A020403"/>
              </a:rPr>
              <a:t> </a:t>
            </a:r>
            <a:r>
              <a:rPr lang="nl-NL" sz="2400" b="1" i="0" dirty="0" err="1">
                <a:solidFill>
                  <a:srgbClr val="555555"/>
                </a:solidFill>
                <a:effectLst/>
                <a:latin typeface="Adobe Caslon Pro" panose="0205050205050A020403"/>
              </a:rPr>
              <a:t>Reserva</a:t>
            </a:r>
            <a:endParaRPr lang="nl-NL" sz="2400" b="1" i="0" dirty="0">
              <a:solidFill>
                <a:srgbClr val="555555"/>
              </a:solidFill>
              <a:effectLst/>
              <a:latin typeface="Adobe Caslon Pro" panose="0205050205050A020403"/>
            </a:endParaRPr>
          </a:p>
          <a:p>
            <a:pPr algn="l"/>
            <a:r>
              <a:rPr lang="nl-NL" sz="2400" b="0" i="0" dirty="0" err="1">
                <a:solidFill>
                  <a:srgbClr val="555555"/>
                </a:solidFill>
                <a:effectLst/>
                <a:latin typeface="Adobe Caslon Pro" panose="0205050205050A020403"/>
              </a:rPr>
              <a:t>Gran</a:t>
            </a:r>
            <a:r>
              <a:rPr lang="nl-NL" sz="2400" b="0" i="0" dirty="0">
                <a:solidFill>
                  <a:srgbClr val="555555"/>
                </a:solidFill>
                <a:effectLst/>
                <a:latin typeface="Adobe Caslon Pro" panose="0205050205050A020403"/>
              </a:rPr>
              <a:t> </a:t>
            </a:r>
            <a:r>
              <a:rPr lang="nl-NL" sz="2400" b="0" i="0" dirty="0" err="1">
                <a:solidFill>
                  <a:srgbClr val="555555"/>
                </a:solidFill>
                <a:effectLst/>
                <a:latin typeface="Adobe Caslon Pro" panose="0205050205050A020403"/>
              </a:rPr>
              <a:t>Reserva</a:t>
            </a:r>
            <a:r>
              <a:rPr lang="nl-NL" sz="2400" b="0" i="0" dirty="0">
                <a:solidFill>
                  <a:srgbClr val="555555"/>
                </a:solidFill>
                <a:effectLst/>
                <a:latin typeface="Adobe Caslon Pro" panose="0205050205050A020403"/>
              </a:rPr>
              <a:t> duidt op een minimale houtrijping van 18 maanden, maar in Rioja en Ribera del </a:t>
            </a:r>
            <a:r>
              <a:rPr lang="nl-NL" sz="2400" b="0" i="0" dirty="0" err="1">
                <a:solidFill>
                  <a:srgbClr val="555555"/>
                </a:solidFill>
                <a:effectLst/>
                <a:latin typeface="Adobe Caslon Pro" panose="0205050205050A020403"/>
              </a:rPr>
              <a:t>Duero</a:t>
            </a:r>
            <a:r>
              <a:rPr lang="nl-NL" sz="2400" b="0" i="0" dirty="0">
                <a:solidFill>
                  <a:srgbClr val="555555"/>
                </a:solidFill>
                <a:effectLst/>
                <a:latin typeface="Adobe Caslon Pro" panose="0205050205050A020403"/>
              </a:rPr>
              <a:t> is dat zelfs 2 jaar. De totale minimale kelderrijping voor alle </a:t>
            </a:r>
            <a:r>
              <a:rPr lang="nl-NL" sz="2400" b="0" i="0" dirty="0" err="1">
                <a:solidFill>
                  <a:srgbClr val="555555"/>
                </a:solidFill>
                <a:effectLst/>
                <a:latin typeface="Adobe Caslon Pro" panose="0205050205050A020403"/>
              </a:rPr>
              <a:t>Gran</a:t>
            </a:r>
            <a:r>
              <a:rPr lang="nl-NL" sz="2400" b="0" i="0" dirty="0">
                <a:solidFill>
                  <a:srgbClr val="555555"/>
                </a:solidFill>
                <a:effectLst/>
                <a:latin typeface="Adobe Caslon Pro" panose="0205050205050A020403"/>
              </a:rPr>
              <a:t> </a:t>
            </a:r>
            <a:r>
              <a:rPr lang="nl-NL" sz="2400" b="0" i="0" dirty="0" err="1">
                <a:solidFill>
                  <a:srgbClr val="555555"/>
                </a:solidFill>
                <a:effectLst/>
                <a:latin typeface="Adobe Caslon Pro" panose="0205050205050A020403"/>
              </a:rPr>
              <a:t>Reserva</a:t>
            </a:r>
            <a:r>
              <a:rPr lang="nl-NL" sz="2400" b="0" i="0" dirty="0">
                <a:solidFill>
                  <a:srgbClr val="555555"/>
                </a:solidFill>
                <a:effectLst/>
                <a:latin typeface="Adobe Caslon Pro" panose="0205050205050A020403"/>
              </a:rPr>
              <a:t> wijnen is 5 jaar. Deze wijnen mogen dus pas in het zesde jaar na de oogst verkocht worden. </a:t>
            </a:r>
          </a:p>
        </p:txBody>
      </p:sp>
      <p:pic>
        <p:nvPicPr>
          <p:cNvPr id="6" name="Afbeelding 5">
            <a:extLst>
              <a:ext uri="{FF2B5EF4-FFF2-40B4-BE49-F238E27FC236}">
                <a16:creationId xmlns:a16="http://schemas.microsoft.com/office/drawing/2014/main" id="{E8947300-9C61-4FB9-8DE5-068A367869BF}"/>
              </a:ext>
            </a:extLst>
          </p:cNvPr>
          <p:cNvPicPr>
            <a:picLocks noChangeAspect="1"/>
          </p:cNvPicPr>
          <p:nvPr/>
        </p:nvPicPr>
        <p:blipFill>
          <a:blip r:embed="rId3"/>
          <a:stretch>
            <a:fillRect/>
          </a:stretch>
        </p:blipFill>
        <p:spPr>
          <a:xfrm>
            <a:off x="7415370" y="568694"/>
            <a:ext cx="1656184" cy="6289306"/>
          </a:xfrm>
          <a:prstGeom prst="rect">
            <a:avLst/>
          </a:prstGeom>
        </p:spPr>
      </p:pic>
      <p:sp>
        <p:nvSpPr>
          <p:cNvPr id="8" name="Rechthoek 7">
            <a:extLst>
              <a:ext uri="{FF2B5EF4-FFF2-40B4-BE49-F238E27FC236}">
                <a16:creationId xmlns:a16="http://schemas.microsoft.com/office/drawing/2014/main" id="{427E26D3-49E2-419D-BB76-76DE47D36419}"/>
              </a:ext>
            </a:extLst>
          </p:cNvPr>
          <p:cNvSpPr/>
          <p:nvPr/>
        </p:nvSpPr>
        <p:spPr>
          <a:xfrm>
            <a:off x="835968" y="2157431"/>
            <a:ext cx="1800200" cy="360040"/>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 name="Rechthoek 12">
            <a:extLst>
              <a:ext uri="{FF2B5EF4-FFF2-40B4-BE49-F238E27FC236}">
                <a16:creationId xmlns:a16="http://schemas.microsoft.com/office/drawing/2014/main" id="{96C217E2-33F6-4F6A-A425-DA324F9E10B9}"/>
              </a:ext>
            </a:extLst>
          </p:cNvPr>
          <p:cNvSpPr/>
          <p:nvPr/>
        </p:nvSpPr>
        <p:spPr>
          <a:xfrm>
            <a:off x="1880084" y="2492896"/>
            <a:ext cx="1800200" cy="360040"/>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5" name="Ovaal 14">
            <a:extLst>
              <a:ext uri="{FF2B5EF4-FFF2-40B4-BE49-F238E27FC236}">
                <a16:creationId xmlns:a16="http://schemas.microsoft.com/office/drawing/2014/main" id="{9D755293-F987-47CA-9145-6E7E051D38FD}"/>
              </a:ext>
            </a:extLst>
          </p:cNvPr>
          <p:cNvSpPr/>
          <p:nvPr/>
        </p:nvSpPr>
        <p:spPr>
          <a:xfrm rot="1375734">
            <a:off x="3718035" y="2365654"/>
            <a:ext cx="819708"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Pijl: omlaag 17">
            <a:extLst>
              <a:ext uri="{FF2B5EF4-FFF2-40B4-BE49-F238E27FC236}">
                <a16:creationId xmlns:a16="http://schemas.microsoft.com/office/drawing/2014/main" id="{67B56360-BDE9-4E66-BC04-AA93AC39118A}"/>
              </a:ext>
            </a:extLst>
          </p:cNvPr>
          <p:cNvSpPr/>
          <p:nvPr/>
        </p:nvSpPr>
        <p:spPr>
          <a:xfrm rot="1576655">
            <a:off x="4303567" y="1153126"/>
            <a:ext cx="225090" cy="1273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Tekstvak 18">
            <a:extLst>
              <a:ext uri="{FF2B5EF4-FFF2-40B4-BE49-F238E27FC236}">
                <a16:creationId xmlns:a16="http://schemas.microsoft.com/office/drawing/2014/main" id="{59B8C4D3-AF07-49F0-B9E7-5AFA2D218671}"/>
              </a:ext>
            </a:extLst>
          </p:cNvPr>
          <p:cNvSpPr txBox="1"/>
          <p:nvPr/>
        </p:nvSpPr>
        <p:spPr>
          <a:xfrm>
            <a:off x="471913" y="4065676"/>
            <a:ext cx="6480720" cy="369332"/>
          </a:xfrm>
          <a:prstGeom prst="rect">
            <a:avLst/>
          </a:prstGeom>
          <a:solidFill>
            <a:srgbClr val="FBFBFB"/>
          </a:solidFill>
        </p:spPr>
        <p:txBody>
          <a:bodyPr wrap="square" rtlCol="0">
            <a:spAutoFit/>
          </a:bodyPr>
          <a:lstStyle/>
          <a:p>
            <a:r>
              <a:rPr lang="nl-BE" dirty="0"/>
              <a:t>100% </a:t>
            </a:r>
            <a:r>
              <a:rPr lang="nl-BE" dirty="0" err="1"/>
              <a:t>Tempranillo</a:t>
            </a:r>
            <a:endParaRPr lang="nl-BE" dirty="0"/>
          </a:p>
        </p:txBody>
      </p:sp>
      <p:pic>
        <p:nvPicPr>
          <p:cNvPr id="22" name="Afbeelding 21">
            <a:extLst>
              <a:ext uri="{FF2B5EF4-FFF2-40B4-BE49-F238E27FC236}">
                <a16:creationId xmlns:a16="http://schemas.microsoft.com/office/drawing/2014/main" id="{99C53B98-5AF5-4CBD-AE3F-864D386EB6A1}"/>
              </a:ext>
            </a:extLst>
          </p:cNvPr>
          <p:cNvPicPr>
            <a:picLocks noChangeAspect="1"/>
          </p:cNvPicPr>
          <p:nvPr/>
        </p:nvPicPr>
        <p:blipFill>
          <a:blip r:embed="rId4"/>
          <a:stretch>
            <a:fillRect/>
          </a:stretch>
        </p:blipFill>
        <p:spPr>
          <a:xfrm>
            <a:off x="66603" y="1327200"/>
            <a:ext cx="5695881" cy="3463708"/>
          </a:xfrm>
          <a:prstGeom prst="rect">
            <a:avLst/>
          </a:prstGeom>
        </p:spPr>
      </p:pic>
      <p:pic>
        <p:nvPicPr>
          <p:cNvPr id="23" name="Afbeelding 22">
            <a:extLst>
              <a:ext uri="{FF2B5EF4-FFF2-40B4-BE49-F238E27FC236}">
                <a16:creationId xmlns:a16="http://schemas.microsoft.com/office/drawing/2014/main" id="{AF2E4793-59A9-4E41-A7DF-3C15101BF28B}"/>
              </a:ext>
            </a:extLst>
          </p:cNvPr>
          <p:cNvPicPr>
            <a:picLocks noChangeAspect="1"/>
          </p:cNvPicPr>
          <p:nvPr/>
        </p:nvPicPr>
        <p:blipFill>
          <a:blip r:embed="rId5"/>
          <a:stretch>
            <a:fillRect/>
          </a:stretch>
        </p:blipFill>
        <p:spPr>
          <a:xfrm>
            <a:off x="5873630" y="377280"/>
            <a:ext cx="3261531" cy="6480720"/>
          </a:xfrm>
          <a:prstGeom prst="rect">
            <a:avLst/>
          </a:prstGeom>
        </p:spPr>
      </p:pic>
      <p:pic>
        <p:nvPicPr>
          <p:cNvPr id="5" name="Afbeelding 4">
            <a:extLst>
              <a:ext uri="{FF2B5EF4-FFF2-40B4-BE49-F238E27FC236}">
                <a16:creationId xmlns:a16="http://schemas.microsoft.com/office/drawing/2014/main" id="{33BE44A4-8BE4-4C9D-AA37-9AB807DC57EE}"/>
              </a:ext>
            </a:extLst>
          </p:cNvPr>
          <p:cNvPicPr>
            <a:picLocks noChangeAspect="1"/>
          </p:cNvPicPr>
          <p:nvPr/>
        </p:nvPicPr>
        <p:blipFill>
          <a:blip r:embed="rId6"/>
          <a:stretch>
            <a:fillRect/>
          </a:stretch>
        </p:blipFill>
        <p:spPr>
          <a:xfrm>
            <a:off x="5547" y="4869159"/>
            <a:ext cx="6010124" cy="1944217"/>
          </a:xfrm>
          <a:prstGeom prst="rect">
            <a:avLst/>
          </a:prstGeom>
        </p:spPr>
      </p:pic>
    </p:spTree>
    <p:extLst>
      <p:ext uri="{BB962C8B-B14F-4D97-AF65-F5344CB8AC3E}">
        <p14:creationId xmlns:p14="http://schemas.microsoft.com/office/powerpoint/2010/main" val="90044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8" grpId="0" animBg="1"/>
      <p:bldP spid="13" grpId="0" animBg="1"/>
      <p:bldP spid="15" grpId="0" animBg="1"/>
      <p:bldP spid="15" grpId="1" animBg="1"/>
      <p:bldP spid="18" grpId="0" animBg="1"/>
      <p:bldP spid="18" grpId="1"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211221E-B4DE-448F-ACFE-B8DC4D477B6C}"/>
              </a:ext>
            </a:extLst>
          </p:cNvPr>
          <p:cNvPicPr>
            <a:picLocks noChangeAspect="1"/>
          </p:cNvPicPr>
          <p:nvPr/>
        </p:nvPicPr>
        <p:blipFill>
          <a:blip r:embed="rId2"/>
          <a:stretch>
            <a:fillRect/>
          </a:stretch>
        </p:blipFill>
        <p:spPr>
          <a:xfrm>
            <a:off x="2270441" y="-15559"/>
            <a:ext cx="6873559" cy="6873559"/>
          </a:xfrm>
          <a:prstGeom prst="rect">
            <a:avLst/>
          </a:prstGeom>
        </p:spPr>
      </p:pic>
      <p:sp>
        <p:nvSpPr>
          <p:cNvPr id="2" name="Titel 1"/>
          <p:cNvSpPr>
            <a:spLocks noGrp="1"/>
          </p:cNvSpPr>
          <p:nvPr>
            <p:ph type="title"/>
          </p:nvPr>
        </p:nvSpPr>
        <p:spPr>
          <a:xfrm>
            <a:off x="0" y="63656"/>
            <a:ext cx="7128792" cy="1318878"/>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5:</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Domaine</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Arretxea</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Cuvee</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Haitza</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1999</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Irouléguy</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AOC</a:t>
            </a: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5" name="Tekstvak 4">
            <a:extLst>
              <a:ext uri="{FF2B5EF4-FFF2-40B4-BE49-F238E27FC236}">
                <a16:creationId xmlns:a16="http://schemas.microsoft.com/office/drawing/2014/main" id="{EF30E42B-2954-4A6A-879A-438528BA7CB3}"/>
              </a:ext>
            </a:extLst>
          </p:cNvPr>
          <p:cNvSpPr txBox="1"/>
          <p:nvPr/>
        </p:nvSpPr>
        <p:spPr>
          <a:xfrm>
            <a:off x="1619672" y="3017052"/>
            <a:ext cx="6408712" cy="369332"/>
          </a:xfrm>
          <a:prstGeom prst="rect">
            <a:avLst/>
          </a:prstGeom>
          <a:noFill/>
        </p:spPr>
        <p:txBody>
          <a:bodyPr wrap="square" rtlCol="0">
            <a:spAutoFit/>
          </a:bodyPr>
          <a:lstStyle/>
          <a:p>
            <a:r>
              <a:rPr lang="fr-FR" b="1" i="0" cap="all" dirty="0">
                <a:solidFill>
                  <a:srgbClr val="422121"/>
                </a:solidFill>
                <a:effectLst/>
                <a:latin typeface="Adobe Caslon Pro" panose="0205050205050A020403"/>
              </a:rPr>
              <a:t>CÉPAGES :</a:t>
            </a:r>
            <a:r>
              <a:rPr lang="fr-FR" b="0" i="0" cap="all" dirty="0">
                <a:solidFill>
                  <a:srgbClr val="422121"/>
                </a:solidFill>
                <a:effectLst/>
                <a:latin typeface="Adobe Caslon Pro" panose="0205050205050A020403"/>
              </a:rPr>
              <a:t> TANNAT (85%), CABERNET FRANC (15%)</a:t>
            </a:r>
            <a:endParaRPr lang="nl-BE" dirty="0">
              <a:latin typeface="Adobe Caslon Pro" panose="0205050205050A020403"/>
            </a:endParaRPr>
          </a:p>
        </p:txBody>
      </p:sp>
      <p:pic>
        <p:nvPicPr>
          <p:cNvPr id="16" name="Afbeelding 15">
            <a:extLst>
              <a:ext uri="{FF2B5EF4-FFF2-40B4-BE49-F238E27FC236}">
                <a16:creationId xmlns:a16="http://schemas.microsoft.com/office/drawing/2014/main" id="{56151BA0-CC15-485C-8EA0-2782F787B9A7}"/>
              </a:ext>
            </a:extLst>
          </p:cNvPr>
          <p:cNvPicPr>
            <a:picLocks noChangeAspect="1"/>
          </p:cNvPicPr>
          <p:nvPr/>
        </p:nvPicPr>
        <p:blipFill>
          <a:blip r:embed="rId3"/>
          <a:stretch>
            <a:fillRect/>
          </a:stretch>
        </p:blipFill>
        <p:spPr>
          <a:xfrm>
            <a:off x="1469079" y="3439140"/>
            <a:ext cx="7460607" cy="1088165"/>
          </a:xfrm>
          <a:prstGeom prst="rect">
            <a:avLst/>
          </a:prstGeom>
        </p:spPr>
      </p:pic>
      <p:cxnSp>
        <p:nvCxnSpPr>
          <p:cNvPr id="8" name="Rechte verbindingslijn met pijl 7">
            <a:extLst>
              <a:ext uri="{FF2B5EF4-FFF2-40B4-BE49-F238E27FC236}">
                <a16:creationId xmlns:a16="http://schemas.microsoft.com/office/drawing/2014/main" id="{6FFC0A86-8D9F-4461-A086-ACBD3024FF0B}"/>
              </a:ext>
            </a:extLst>
          </p:cNvPr>
          <p:cNvCxnSpPr>
            <a:cxnSpLocks/>
          </p:cNvCxnSpPr>
          <p:nvPr/>
        </p:nvCxnSpPr>
        <p:spPr>
          <a:xfrm flipH="1" flipV="1">
            <a:off x="3419872" y="4365104"/>
            <a:ext cx="2016224" cy="231869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0" name="Afbeelding 9">
            <a:extLst>
              <a:ext uri="{FF2B5EF4-FFF2-40B4-BE49-F238E27FC236}">
                <a16:creationId xmlns:a16="http://schemas.microsoft.com/office/drawing/2014/main" id="{C36E2AAA-4575-41C8-B4F3-60312FD1339D}"/>
              </a:ext>
            </a:extLst>
          </p:cNvPr>
          <p:cNvPicPr>
            <a:picLocks noChangeAspect="1"/>
          </p:cNvPicPr>
          <p:nvPr/>
        </p:nvPicPr>
        <p:blipFill>
          <a:blip r:embed="rId4"/>
          <a:stretch>
            <a:fillRect/>
          </a:stretch>
        </p:blipFill>
        <p:spPr>
          <a:xfrm>
            <a:off x="90536" y="1628443"/>
            <a:ext cx="1385119" cy="5238618"/>
          </a:xfrm>
          <a:prstGeom prst="rect">
            <a:avLst/>
          </a:prstGeom>
        </p:spPr>
      </p:pic>
      <p:sp>
        <p:nvSpPr>
          <p:cNvPr id="3" name="Rechthoek 2">
            <a:extLst>
              <a:ext uri="{FF2B5EF4-FFF2-40B4-BE49-F238E27FC236}">
                <a16:creationId xmlns:a16="http://schemas.microsoft.com/office/drawing/2014/main" id="{BE9723D0-39CC-4A59-A27D-B7414B593CB1}"/>
              </a:ext>
            </a:extLst>
          </p:cNvPr>
          <p:cNvSpPr/>
          <p:nvPr/>
        </p:nvSpPr>
        <p:spPr>
          <a:xfrm>
            <a:off x="5343237" y="519700"/>
            <a:ext cx="864096" cy="4320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pic>
        <p:nvPicPr>
          <p:cNvPr id="4" name="Afbeelding 3">
            <a:extLst>
              <a:ext uri="{FF2B5EF4-FFF2-40B4-BE49-F238E27FC236}">
                <a16:creationId xmlns:a16="http://schemas.microsoft.com/office/drawing/2014/main" id="{B75614D4-64EC-4279-9E57-69979C3F2248}"/>
              </a:ext>
            </a:extLst>
          </p:cNvPr>
          <p:cNvPicPr>
            <a:picLocks noChangeAspect="1"/>
          </p:cNvPicPr>
          <p:nvPr/>
        </p:nvPicPr>
        <p:blipFill>
          <a:blip r:embed="rId5"/>
          <a:stretch>
            <a:fillRect/>
          </a:stretch>
        </p:blipFill>
        <p:spPr>
          <a:xfrm>
            <a:off x="2874116" y="3448824"/>
            <a:ext cx="4938243" cy="317019"/>
          </a:xfrm>
          <a:prstGeom prst="rect">
            <a:avLst/>
          </a:prstGeom>
        </p:spPr>
      </p:pic>
    </p:spTree>
    <p:extLst>
      <p:ext uri="{BB962C8B-B14F-4D97-AF65-F5344CB8AC3E}">
        <p14:creationId xmlns:p14="http://schemas.microsoft.com/office/powerpoint/2010/main" val="9175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205" y="0"/>
            <a:ext cx="8784976" cy="936104"/>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6;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Ben Marco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Malbec</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2015 Mendoza</a:t>
            </a: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5" name="Afbeelding 4">
            <a:extLst>
              <a:ext uri="{FF2B5EF4-FFF2-40B4-BE49-F238E27FC236}">
                <a16:creationId xmlns:a16="http://schemas.microsoft.com/office/drawing/2014/main" id="{9E8B0BCD-C126-43D5-B70C-3C6A73B34111}"/>
              </a:ext>
            </a:extLst>
          </p:cNvPr>
          <p:cNvPicPr>
            <a:picLocks noChangeAspect="1"/>
          </p:cNvPicPr>
          <p:nvPr/>
        </p:nvPicPr>
        <p:blipFill>
          <a:blip r:embed="rId2"/>
          <a:stretch>
            <a:fillRect/>
          </a:stretch>
        </p:blipFill>
        <p:spPr>
          <a:xfrm>
            <a:off x="-56562" y="1412776"/>
            <a:ext cx="8555153" cy="5445224"/>
          </a:xfrm>
          <a:prstGeom prst="rect">
            <a:avLst/>
          </a:prstGeom>
        </p:spPr>
      </p:pic>
      <p:pic>
        <p:nvPicPr>
          <p:cNvPr id="4" name="Afbeelding 3">
            <a:extLst>
              <a:ext uri="{FF2B5EF4-FFF2-40B4-BE49-F238E27FC236}">
                <a16:creationId xmlns:a16="http://schemas.microsoft.com/office/drawing/2014/main" id="{7C34B392-9145-4D64-A221-D624DE6A4C70}"/>
              </a:ext>
            </a:extLst>
          </p:cNvPr>
          <p:cNvPicPr>
            <a:picLocks noChangeAspect="1"/>
          </p:cNvPicPr>
          <p:nvPr/>
        </p:nvPicPr>
        <p:blipFill>
          <a:blip r:embed="rId3"/>
          <a:stretch>
            <a:fillRect/>
          </a:stretch>
        </p:blipFill>
        <p:spPr>
          <a:xfrm>
            <a:off x="-56562" y="5309442"/>
            <a:ext cx="7238357" cy="1210311"/>
          </a:xfrm>
          <a:prstGeom prst="rect">
            <a:avLst/>
          </a:prstGeom>
        </p:spPr>
      </p:pic>
      <p:pic>
        <p:nvPicPr>
          <p:cNvPr id="6" name="Afbeelding 5">
            <a:extLst>
              <a:ext uri="{FF2B5EF4-FFF2-40B4-BE49-F238E27FC236}">
                <a16:creationId xmlns:a16="http://schemas.microsoft.com/office/drawing/2014/main" id="{05A66C2D-1F60-4578-8B10-C64BDC2F808B}"/>
              </a:ext>
            </a:extLst>
          </p:cNvPr>
          <p:cNvPicPr>
            <a:picLocks noChangeAspect="1"/>
          </p:cNvPicPr>
          <p:nvPr/>
        </p:nvPicPr>
        <p:blipFill>
          <a:blip r:embed="rId4"/>
          <a:stretch>
            <a:fillRect/>
          </a:stretch>
        </p:blipFill>
        <p:spPr>
          <a:xfrm>
            <a:off x="-11621" y="1148849"/>
            <a:ext cx="6972414" cy="603442"/>
          </a:xfrm>
          <a:prstGeom prst="rect">
            <a:avLst/>
          </a:prstGeom>
        </p:spPr>
      </p:pic>
      <p:pic>
        <p:nvPicPr>
          <p:cNvPr id="3" name="Afbeelding 2">
            <a:extLst>
              <a:ext uri="{FF2B5EF4-FFF2-40B4-BE49-F238E27FC236}">
                <a16:creationId xmlns:a16="http://schemas.microsoft.com/office/drawing/2014/main" id="{BFAC888C-2C8B-4B36-A6A6-874A39F06943}"/>
              </a:ext>
            </a:extLst>
          </p:cNvPr>
          <p:cNvPicPr>
            <a:picLocks noChangeAspect="1"/>
          </p:cNvPicPr>
          <p:nvPr/>
        </p:nvPicPr>
        <p:blipFill>
          <a:blip r:embed="rId5"/>
          <a:stretch>
            <a:fillRect/>
          </a:stretch>
        </p:blipFill>
        <p:spPr>
          <a:xfrm>
            <a:off x="7270633" y="0"/>
            <a:ext cx="1943801" cy="6858000"/>
          </a:xfrm>
          <a:prstGeom prst="rect">
            <a:avLst/>
          </a:prstGeom>
        </p:spPr>
      </p:pic>
      <p:sp>
        <p:nvSpPr>
          <p:cNvPr id="7" name="Stroomdiagram: Alternatief proces 6">
            <a:extLst>
              <a:ext uri="{FF2B5EF4-FFF2-40B4-BE49-F238E27FC236}">
                <a16:creationId xmlns:a16="http://schemas.microsoft.com/office/drawing/2014/main" id="{6272088C-6CC9-4E3E-8D63-1E92E0FC9CB2}"/>
              </a:ext>
            </a:extLst>
          </p:cNvPr>
          <p:cNvSpPr/>
          <p:nvPr/>
        </p:nvSpPr>
        <p:spPr>
          <a:xfrm>
            <a:off x="4391980" y="5062354"/>
            <a:ext cx="756084" cy="247087"/>
          </a:xfrm>
          <a:prstGeom prst="flowChartAlternateProcess">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Afbeelding 9">
            <a:extLst>
              <a:ext uri="{FF2B5EF4-FFF2-40B4-BE49-F238E27FC236}">
                <a16:creationId xmlns:a16="http://schemas.microsoft.com/office/drawing/2014/main" id="{EC19F064-9986-4B93-B1DF-178BDBB77351}"/>
              </a:ext>
            </a:extLst>
          </p:cNvPr>
          <p:cNvPicPr>
            <a:picLocks noChangeAspect="1"/>
          </p:cNvPicPr>
          <p:nvPr/>
        </p:nvPicPr>
        <p:blipFill>
          <a:blip r:embed="rId6"/>
          <a:stretch>
            <a:fillRect/>
          </a:stretch>
        </p:blipFill>
        <p:spPr>
          <a:xfrm>
            <a:off x="-67574" y="2218689"/>
            <a:ext cx="7452944" cy="1210311"/>
          </a:xfrm>
          <a:prstGeom prst="rect">
            <a:avLst/>
          </a:prstGeom>
        </p:spPr>
      </p:pic>
      <p:pic>
        <p:nvPicPr>
          <p:cNvPr id="8" name="Afbeelding 7">
            <a:extLst>
              <a:ext uri="{FF2B5EF4-FFF2-40B4-BE49-F238E27FC236}">
                <a16:creationId xmlns:a16="http://schemas.microsoft.com/office/drawing/2014/main" id="{7BF8BD0D-1784-4210-BEEF-ACB19713A151}"/>
              </a:ext>
            </a:extLst>
          </p:cNvPr>
          <p:cNvPicPr>
            <a:picLocks noChangeAspect="1"/>
          </p:cNvPicPr>
          <p:nvPr/>
        </p:nvPicPr>
        <p:blipFill>
          <a:blip r:embed="rId7"/>
          <a:stretch>
            <a:fillRect/>
          </a:stretch>
        </p:blipFill>
        <p:spPr>
          <a:xfrm>
            <a:off x="1936302" y="5709151"/>
            <a:ext cx="5018707" cy="317019"/>
          </a:xfrm>
          <a:prstGeom prst="rect">
            <a:avLst/>
          </a:prstGeom>
        </p:spPr>
      </p:pic>
    </p:spTree>
    <p:extLst>
      <p:ext uri="{BB962C8B-B14F-4D97-AF65-F5344CB8AC3E}">
        <p14:creationId xmlns:p14="http://schemas.microsoft.com/office/powerpoint/2010/main" val="256175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760" y="171798"/>
            <a:ext cx="8622704" cy="1601018"/>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7:</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Ridgeback</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Cabernet Franc 2018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Paarl</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endParaRPr lang="nl-BE" sz="2800" dirty="0">
              <a:latin typeface="Adobe Caslon Pro" panose="0205050205050A020403" pitchFamily="18" charset="0"/>
            </a:endParaRPr>
          </a:p>
        </p:txBody>
      </p:sp>
      <p:pic>
        <p:nvPicPr>
          <p:cNvPr id="4" name="Afbeelding 3">
            <a:extLst>
              <a:ext uri="{FF2B5EF4-FFF2-40B4-BE49-F238E27FC236}">
                <a16:creationId xmlns:a16="http://schemas.microsoft.com/office/drawing/2014/main" id="{3DC7C0D0-24E5-4F00-9ED5-AF1B9ECF80FA}"/>
              </a:ext>
            </a:extLst>
          </p:cNvPr>
          <p:cNvPicPr>
            <a:picLocks noChangeAspect="1"/>
          </p:cNvPicPr>
          <p:nvPr/>
        </p:nvPicPr>
        <p:blipFill>
          <a:blip r:embed="rId2"/>
          <a:stretch>
            <a:fillRect/>
          </a:stretch>
        </p:blipFill>
        <p:spPr>
          <a:xfrm>
            <a:off x="6540217" y="1556394"/>
            <a:ext cx="3419872" cy="5129808"/>
          </a:xfrm>
          <a:prstGeom prst="rect">
            <a:avLst/>
          </a:prstGeom>
        </p:spPr>
      </p:pic>
      <p:pic>
        <p:nvPicPr>
          <p:cNvPr id="6" name="Afbeelding 5">
            <a:extLst>
              <a:ext uri="{FF2B5EF4-FFF2-40B4-BE49-F238E27FC236}">
                <a16:creationId xmlns:a16="http://schemas.microsoft.com/office/drawing/2014/main" id="{3F0DCACE-2FE1-46AB-8049-D3EDEB686693}"/>
              </a:ext>
            </a:extLst>
          </p:cNvPr>
          <p:cNvPicPr>
            <a:picLocks noChangeAspect="1"/>
          </p:cNvPicPr>
          <p:nvPr/>
        </p:nvPicPr>
        <p:blipFill>
          <a:blip r:embed="rId3"/>
          <a:stretch>
            <a:fillRect/>
          </a:stretch>
        </p:blipFill>
        <p:spPr>
          <a:xfrm>
            <a:off x="111744" y="1614837"/>
            <a:ext cx="7830616" cy="866157"/>
          </a:xfrm>
          <a:prstGeom prst="rect">
            <a:avLst/>
          </a:prstGeom>
        </p:spPr>
      </p:pic>
      <p:pic>
        <p:nvPicPr>
          <p:cNvPr id="11" name="Afbeelding 10">
            <a:extLst>
              <a:ext uri="{FF2B5EF4-FFF2-40B4-BE49-F238E27FC236}">
                <a16:creationId xmlns:a16="http://schemas.microsoft.com/office/drawing/2014/main" id="{B09A08A3-8B96-473D-8A99-6EF4FFCE205A}"/>
              </a:ext>
            </a:extLst>
          </p:cNvPr>
          <p:cNvPicPr>
            <a:picLocks noChangeAspect="1"/>
          </p:cNvPicPr>
          <p:nvPr/>
        </p:nvPicPr>
        <p:blipFill>
          <a:blip r:embed="rId4"/>
          <a:stretch>
            <a:fillRect/>
          </a:stretch>
        </p:blipFill>
        <p:spPr>
          <a:xfrm>
            <a:off x="-90263" y="1556394"/>
            <a:ext cx="7542583" cy="5309629"/>
          </a:xfrm>
          <a:prstGeom prst="rect">
            <a:avLst/>
          </a:prstGeom>
        </p:spPr>
      </p:pic>
      <p:pic>
        <p:nvPicPr>
          <p:cNvPr id="9" name="Afbeelding 8">
            <a:extLst>
              <a:ext uri="{FF2B5EF4-FFF2-40B4-BE49-F238E27FC236}">
                <a16:creationId xmlns:a16="http://schemas.microsoft.com/office/drawing/2014/main" id="{1F76FBDF-D7D9-488F-9129-E56027F9E655}"/>
              </a:ext>
            </a:extLst>
          </p:cNvPr>
          <p:cNvPicPr>
            <a:picLocks noChangeAspect="1"/>
          </p:cNvPicPr>
          <p:nvPr/>
        </p:nvPicPr>
        <p:blipFill>
          <a:blip r:embed="rId5"/>
          <a:stretch>
            <a:fillRect/>
          </a:stretch>
        </p:blipFill>
        <p:spPr>
          <a:xfrm>
            <a:off x="0" y="1003422"/>
            <a:ext cx="6174432" cy="5712903"/>
          </a:xfrm>
          <a:prstGeom prst="rect">
            <a:avLst/>
          </a:prstGeom>
        </p:spPr>
      </p:pic>
      <p:pic>
        <p:nvPicPr>
          <p:cNvPr id="8" name="Afbeelding 7">
            <a:extLst>
              <a:ext uri="{FF2B5EF4-FFF2-40B4-BE49-F238E27FC236}">
                <a16:creationId xmlns:a16="http://schemas.microsoft.com/office/drawing/2014/main" id="{C4A38E72-FB6C-467C-93BF-887226E18F40}"/>
              </a:ext>
            </a:extLst>
          </p:cNvPr>
          <p:cNvPicPr>
            <a:picLocks noChangeAspect="1"/>
          </p:cNvPicPr>
          <p:nvPr/>
        </p:nvPicPr>
        <p:blipFill>
          <a:blip r:embed="rId6"/>
          <a:stretch>
            <a:fillRect/>
          </a:stretch>
        </p:blipFill>
        <p:spPr>
          <a:xfrm>
            <a:off x="125760" y="2612168"/>
            <a:ext cx="3908258" cy="1371139"/>
          </a:xfrm>
          <a:prstGeom prst="rect">
            <a:avLst/>
          </a:prstGeom>
        </p:spPr>
      </p:pic>
      <p:pic>
        <p:nvPicPr>
          <p:cNvPr id="10" name="Afbeelding 9">
            <a:extLst>
              <a:ext uri="{FF2B5EF4-FFF2-40B4-BE49-F238E27FC236}">
                <a16:creationId xmlns:a16="http://schemas.microsoft.com/office/drawing/2014/main" id="{48475635-339C-4728-92BC-45905233AFF8}"/>
              </a:ext>
            </a:extLst>
          </p:cNvPr>
          <p:cNvPicPr>
            <a:picLocks noChangeAspect="1"/>
          </p:cNvPicPr>
          <p:nvPr/>
        </p:nvPicPr>
        <p:blipFill>
          <a:blip r:embed="rId7"/>
          <a:stretch>
            <a:fillRect/>
          </a:stretch>
        </p:blipFill>
        <p:spPr>
          <a:xfrm>
            <a:off x="125760" y="4295116"/>
            <a:ext cx="7326560" cy="736422"/>
          </a:xfrm>
          <a:prstGeom prst="rect">
            <a:avLst/>
          </a:prstGeom>
        </p:spPr>
      </p:pic>
    </p:spTree>
    <p:extLst>
      <p:ext uri="{BB962C8B-B14F-4D97-AF65-F5344CB8AC3E}">
        <p14:creationId xmlns:p14="http://schemas.microsoft.com/office/powerpoint/2010/main" val="374855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827" y="83041"/>
            <a:ext cx="8064896" cy="1224136"/>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8:</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Tamero</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Primitivo</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di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Manduria</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2016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4" name="Afbeelding 3">
            <a:extLst>
              <a:ext uri="{FF2B5EF4-FFF2-40B4-BE49-F238E27FC236}">
                <a16:creationId xmlns:a16="http://schemas.microsoft.com/office/drawing/2014/main" id="{9A9712ED-2676-4CA3-9F72-072D4783B97C}"/>
              </a:ext>
            </a:extLst>
          </p:cNvPr>
          <p:cNvPicPr>
            <a:picLocks noChangeAspect="1"/>
          </p:cNvPicPr>
          <p:nvPr/>
        </p:nvPicPr>
        <p:blipFill>
          <a:blip r:embed="rId3"/>
          <a:stretch>
            <a:fillRect/>
          </a:stretch>
        </p:blipFill>
        <p:spPr>
          <a:xfrm>
            <a:off x="-42781" y="1210667"/>
            <a:ext cx="7232102" cy="5442157"/>
          </a:xfrm>
          <a:prstGeom prst="rect">
            <a:avLst/>
          </a:prstGeom>
        </p:spPr>
      </p:pic>
      <p:sp>
        <p:nvSpPr>
          <p:cNvPr id="6" name="Tekstvak 5">
            <a:extLst>
              <a:ext uri="{FF2B5EF4-FFF2-40B4-BE49-F238E27FC236}">
                <a16:creationId xmlns:a16="http://schemas.microsoft.com/office/drawing/2014/main" id="{6B659013-95F8-4F92-8C3C-FA284868C509}"/>
              </a:ext>
            </a:extLst>
          </p:cNvPr>
          <p:cNvSpPr txBox="1"/>
          <p:nvPr/>
        </p:nvSpPr>
        <p:spPr>
          <a:xfrm>
            <a:off x="-42781" y="972339"/>
            <a:ext cx="7684875" cy="1200329"/>
          </a:xfrm>
          <a:prstGeom prst="rect">
            <a:avLst/>
          </a:prstGeom>
          <a:solidFill>
            <a:schemeClr val="bg1"/>
          </a:solidFill>
        </p:spPr>
        <p:txBody>
          <a:bodyPr wrap="square" rtlCol="0">
            <a:spAutoFit/>
          </a:bodyPr>
          <a:lstStyle/>
          <a:p>
            <a:r>
              <a:rPr lang="nl-NL" b="0" i="0" dirty="0">
                <a:solidFill>
                  <a:srgbClr val="333333"/>
                </a:solidFill>
                <a:effectLst/>
              </a:rPr>
              <a:t>Lange tijd werd de </a:t>
            </a:r>
            <a:r>
              <a:rPr lang="nl-NL" b="0" i="0" dirty="0" err="1">
                <a:solidFill>
                  <a:srgbClr val="333333"/>
                </a:solidFill>
                <a:effectLst/>
              </a:rPr>
              <a:t>Primitivo</a:t>
            </a:r>
            <a:r>
              <a:rPr lang="nl-NL" b="0" i="0" dirty="0">
                <a:solidFill>
                  <a:srgbClr val="333333"/>
                </a:solidFill>
                <a:effectLst/>
              </a:rPr>
              <a:t> enkel gebruikt als smaak- of kleur-versterker voor andere, minder stevige, rode wijnen. Thans worden er soepele en intens smakende wijnen van gemaakt. Kenmerken in smaak zijn vooral kersen, specerijen en chocolade met een bittertoetsje. </a:t>
            </a:r>
            <a:endParaRPr lang="nl-BE" dirty="0"/>
          </a:p>
        </p:txBody>
      </p:sp>
      <p:pic>
        <p:nvPicPr>
          <p:cNvPr id="3" name="Afbeelding 2">
            <a:extLst>
              <a:ext uri="{FF2B5EF4-FFF2-40B4-BE49-F238E27FC236}">
                <a16:creationId xmlns:a16="http://schemas.microsoft.com/office/drawing/2014/main" id="{D822065E-AC00-4217-9D8B-8FE9168CF76C}"/>
              </a:ext>
            </a:extLst>
          </p:cNvPr>
          <p:cNvPicPr>
            <a:picLocks noChangeAspect="1"/>
          </p:cNvPicPr>
          <p:nvPr/>
        </p:nvPicPr>
        <p:blipFill>
          <a:blip r:embed="rId4"/>
          <a:stretch>
            <a:fillRect/>
          </a:stretch>
        </p:blipFill>
        <p:spPr>
          <a:xfrm>
            <a:off x="7153359" y="332656"/>
            <a:ext cx="1835827" cy="6500407"/>
          </a:xfrm>
          <a:prstGeom prst="rect">
            <a:avLst/>
          </a:prstGeom>
        </p:spPr>
      </p:pic>
      <p:sp>
        <p:nvSpPr>
          <p:cNvPr id="5" name="Ovaal 4">
            <a:extLst>
              <a:ext uri="{FF2B5EF4-FFF2-40B4-BE49-F238E27FC236}">
                <a16:creationId xmlns:a16="http://schemas.microsoft.com/office/drawing/2014/main" id="{5E68B015-6E44-453C-854D-24626F79C388}"/>
              </a:ext>
            </a:extLst>
          </p:cNvPr>
          <p:cNvSpPr/>
          <p:nvPr/>
        </p:nvSpPr>
        <p:spPr>
          <a:xfrm rot="1786755">
            <a:off x="4858087" y="4097399"/>
            <a:ext cx="936905" cy="130706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5B78005C-AB85-4000-BF73-5ACAA6C4A6BE}"/>
              </a:ext>
            </a:extLst>
          </p:cNvPr>
          <p:cNvSpPr txBox="1"/>
          <p:nvPr/>
        </p:nvSpPr>
        <p:spPr>
          <a:xfrm>
            <a:off x="-57554" y="2157073"/>
            <a:ext cx="7261648" cy="4585871"/>
          </a:xfrm>
          <a:prstGeom prst="rect">
            <a:avLst/>
          </a:prstGeom>
          <a:solidFill>
            <a:schemeClr val="bg1"/>
          </a:solidFill>
        </p:spPr>
        <p:txBody>
          <a:bodyPr wrap="square" rtlCol="0">
            <a:spAutoFit/>
          </a:bodyPr>
          <a:lstStyle/>
          <a:p>
            <a:pPr algn="l"/>
            <a:endParaRPr lang="nl-BE" sz="2000" b="1" i="0" u="sng" dirty="0">
              <a:solidFill>
                <a:srgbClr val="333333"/>
              </a:solidFill>
              <a:effectLst>
                <a:outerShdw blurRad="38100" dist="38100" dir="2700000" algn="tl">
                  <a:srgbClr val="000000">
                    <a:alpha val="43137"/>
                  </a:srgbClr>
                </a:outerShdw>
              </a:effectLst>
            </a:endParaRPr>
          </a:p>
          <a:p>
            <a:pPr algn="l"/>
            <a:r>
              <a:rPr lang="nl-BE" sz="2000" b="1" i="0" u="sng" dirty="0" err="1">
                <a:solidFill>
                  <a:srgbClr val="333333"/>
                </a:solidFill>
                <a:effectLst>
                  <a:outerShdw blurRad="38100" dist="38100" dir="2700000" algn="tl">
                    <a:srgbClr val="000000">
                      <a:alpha val="43137"/>
                    </a:srgbClr>
                  </a:outerShdw>
                </a:effectLst>
              </a:rPr>
              <a:t>Tamero</a:t>
            </a:r>
            <a:r>
              <a:rPr lang="nl-BE" sz="2000" b="1" i="0" u="sng" dirty="0">
                <a:solidFill>
                  <a:srgbClr val="333333"/>
                </a:solidFill>
                <a:effectLst>
                  <a:outerShdw blurRad="38100" dist="38100" dir="2700000" algn="tl">
                    <a:srgbClr val="000000">
                      <a:alpha val="43137"/>
                    </a:srgbClr>
                  </a:outerShdw>
                </a:effectLst>
              </a:rPr>
              <a:t> - </a:t>
            </a:r>
            <a:r>
              <a:rPr lang="nl-BE" sz="2000" b="1" i="0" u="sng" dirty="0" err="1">
                <a:solidFill>
                  <a:srgbClr val="333333"/>
                </a:solidFill>
                <a:effectLst>
                  <a:outerShdw blurRad="38100" dist="38100" dir="2700000" algn="tl">
                    <a:srgbClr val="000000">
                      <a:alpha val="43137"/>
                    </a:srgbClr>
                  </a:outerShdw>
                </a:effectLst>
              </a:rPr>
              <a:t>Primitivo</a:t>
            </a:r>
            <a:r>
              <a:rPr lang="nl-BE" sz="2000" b="1" i="0" u="sng" dirty="0">
                <a:solidFill>
                  <a:srgbClr val="333333"/>
                </a:solidFill>
                <a:effectLst>
                  <a:outerShdw blurRad="38100" dist="38100" dir="2700000" algn="tl">
                    <a:srgbClr val="000000">
                      <a:alpha val="43137"/>
                    </a:srgbClr>
                  </a:outerShdw>
                </a:effectLst>
              </a:rPr>
              <a:t> di </a:t>
            </a:r>
            <a:r>
              <a:rPr lang="nl-BE" sz="2000" b="1" i="0" u="sng" dirty="0" err="1">
                <a:solidFill>
                  <a:srgbClr val="333333"/>
                </a:solidFill>
                <a:effectLst>
                  <a:outerShdw blurRad="38100" dist="38100" dir="2700000" algn="tl">
                    <a:srgbClr val="000000">
                      <a:alpha val="43137"/>
                    </a:srgbClr>
                  </a:outerShdw>
                </a:effectLst>
              </a:rPr>
              <a:t>Manduria</a:t>
            </a:r>
            <a:endParaRPr lang="nl-BE" sz="2000" b="0" i="0" u="sng" dirty="0">
              <a:solidFill>
                <a:srgbClr val="333333"/>
              </a:solidFill>
              <a:effectLst>
                <a:outerShdw blurRad="38100" dist="38100" dir="2700000" algn="tl">
                  <a:srgbClr val="000000">
                    <a:alpha val="43137"/>
                  </a:srgbClr>
                </a:outerShdw>
              </a:effectLst>
            </a:endParaRPr>
          </a:p>
          <a:p>
            <a:pPr algn="l"/>
            <a:br>
              <a:rPr lang="nl-BE" b="0" i="0" dirty="0">
                <a:solidFill>
                  <a:srgbClr val="333333"/>
                </a:solidFill>
                <a:effectLst/>
              </a:rPr>
            </a:br>
            <a:r>
              <a:rPr lang="nl-BE" b="0" i="0" dirty="0">
                <a:solidFill>
                  <a:srgbClr val="333333"/>
                </a:solidFill>
                <a:effectLst/>
              </a:rPr>
              <a:t>12 maanden vatrijping</a:t>
            </a:r>
            <a:br>
              <a:rPr lang="nl-BE" b="0" i="0" dirty="0">
                <a:solidFill>
                  <a:srgbClr val="333333"/>
                </a:solidFill>
                <a:effectLst/>
              </a:rPr>
            </a:br>
            <a:endParaRPr lang="nl-BE" b="0" i="0" dirty="0">
              <a:solidFill>
                <a:srgbClr val="333333"/>
              </a:solidFill>
              <a:effectLst/>
            </a:endParaRPr>
          </a:p>
          <a:p>
            <a:pPr algn="l"/>
            <a:r>
              <a:rPr lang="nl-BE" b="1" i="0" dirty="0">
                <a:solidFill>
                  <a:srgbClr val="333333"/>
                </a:solidFill>
                <a:effectLst/>
              </a:rPr>
              <a:t>Druivensoorten</a:t>
            </a:r>
            <a:r>
              <a:rPr lang="nl-BE" b="0" i="0" dirty="0">
                <a:solidFill>
                  <a:srgbClr val="333333"/>
                </a:solidFill>
                <a:effectLst/>
              </a:rPr>
              <a:t>: </a:t>
            </a:r>
            <a:r>
              <a:rPr lang="nl-BE" b="0" i="0" dirty="0" err="1">
                <a:solidFill>
                  <a:srgbClr val="333333"/>
                </a:solidFill>
                <a:effectLst/>
              </a:rPr>
              <a:t>Primitivo</a:t>
            </a:r>
            <a:br>
              <a:rPr lang="nl-BE" b="0" i="0" dirty="0">
                <a:solidFill>
                  <a:srgbClr val="333333"/>
                </a:solidFill>
                <a:effectLst/>
              </a:rPr>
            </a:br>
            <a:r>
              <a:rPr lang="nl-BE" b="1" i="0" dirty="0">
                <a:solidFill>
                  <a:srgbClr val="333333"/>
                </a:solidFill>
                <a:effectLst/>
              </a:rPr>
              <a:t>Type</a:t>
            </a:r>
            <a:r>
              <a:rPr lang="nl-BE" b="0" i="0" dirty="0">
                <a:solidFill>
                  <a:srgbClr val="333333"/>
                </a:solidFill>
                <a:effectLst/>
              </a:rPr>
              <a:t>: vol rood, intens</a:t>
            </a:r>
            <a:br>
              <a:rPr lang="nl-BE" b="0" i="0" dirty="0">
                <a:solidFill>
                  <a:srgbClr val="333333"/>
                </a:solidFill>
                <a:effectLst/>
              </a:rPr>
            </a:br>
            <a:endParaRPr lang="nl-BE" b="0" i="0" dirty="0">
              <a:solidFill>
                <a:srgbClr val="333333"/>
              </a:solidFill>
              <a:effectLst/>
            </a:endParaRPr>
          </a:p>
          <a:p>
            <a:pPr algn="l"/>
            <a:r>
              <a:rPr lang="nl-BE" b="1" i="0" dirty="0">
                <a:solidFill>
                  <a:srgbClr val="333333"/>
                </a:solidFill>
                <a:effectLst/>
              </a:rPr>
              <a:t>Kleur</a:t>
            </a:r>
            <a:r>
              <a:rPr lang="nl-BE" b="0" i="0" dirty="0">
                <a:solidFill>
                  <a:srgbClr val="333333"/>
                </a:solidFill>
                <a:effectLst/>
              </a:rPr>
              <a:t>: robijn rode kleur met violet</a:t>
            </a:r>
            <a:br>
              <a:rPr lang="nl-BE" b="0" i="0" dirty="0">
                <a:solidFill>
                  <a:srgbClr val="333333"/>
                </a:solidFill>
                <a:effectLst/>
              </a:rPr>
            </a:br>
            <a:r>
              <a:rPr lang="nl-BE" b="1" i="0" dirty="0">
                <a:solidFill>
                  <a:srgbClr val="333333"/>
                </a:solidFill>
                <a:effectLst/>
              </a:rPr>
              <a:t>Aroma</a:t>
            </a:r>
            <a:r>
              <a:rPr lang="nl-BE" b="0" i="0" dirty="0">
                <a:solidFill>
                  <a:srgbClr val="333333"/>
                </a:solidFill>
                <a:effectLst/>
              </a:rPr>
              <a:t>: rode vruchtenjam, zwarte bessen en kersen, pruimen, cacao en vanille</a:t>
            </a:r>
            <a:br>
              <a:rPr lang="nl-BE" b="0" i="0" dirty="0">
                <a:solidFill>
                  <a:srgbClr val="333333"/>
                </a:solidFill>
                <a:effectLst/>
              </a:rPr>
            </a:br>
            <a:r>
              <a:rPr lang="nl-BE" b="1" i="0" dirty="0">
                <a:solidFill>
                  <a:srgbClr val="333333"/>
                </a:solidFill>
                <a:effectLst/>
              </a:rPr>
              <a:t>Afdronk</a:t>
            </a:r>
            <a:r>
              <a:rPr lang="nl-BE" b="0" i="0" dirty="0">
                <a:solidFill>
                  <a:srgbClr val="333333"/>
                </a:solidFill>
                <a:effectLst/>
              </a:rPr>
              <a:t>: De geur zet zich voort in de smaak, een soepele en zachte wijn met een lange uitgebalanceerde afdronk</a:t>
            </a:r>
            <a:br>
              <a:rPr lang="nl-BE" b="0" i="0" dirty="0">
                <a:solidFill>
                  <a:srgbClr val="333333"/>
                </a:solidFill>
                <a:effectLst/>
              </a:rPr>
            </a:br>
            <a:r>
              <a:rPr lang="nl-BE" b="1" i="0" dirty="0">
                <a:solidFill>
                  <a:srgbClr val="333333"/>
                </a:solidFill>
                <a:effectLst/>
              </a:rPr>
              <a:t>Serveer temperatuur</a:t>
            </a:r>
            <a:r>
              <a:rPr lang="nl-BE" b="0" i="0" dirty="0">
                <a:solidFill>
                  <a:srgbClr val="333333"/>
                </a:solidFill>
                <a:effectLst/>
              </a:rPr>
              <a:t>: 16-18°C</a:t>
            </a:r>
            <a:br>
              <a:rPr lang="nl-BE" b="0" i="0" dirty="0">
                <a:solidFill>
                  <a:srgbClr val="333333"/>
                </a:solidFill>
                <a:effectLst/>
              </a:rPr>
            </a:br>
            <a:br>
              <a:rPr lang="nl-BE" b="0" i="0" dirty="0">
                <a:solidFill>
                  <a:srgbClr val="333333"/>
                </a:solidFill>
                <a:effectLst/>
              </a:rPr>
            </a:br>
            <a:r>
              <a:rPr lang="nl-BE" b="1" i="0" dirty="0">
                <a:solidFill>
                  <a:srgbClr val="333333"/>
                </a:solidFill>
                <a:effectLst/>
              </a:rPr>
              <a:t>Gerecht</a:t>
            </a:r>
            <a:r>
              <a:rPr lang="nl-BE" b="0" i="0" dirty="0">
                <a:solidFill>
                  <a:srgbClr val="333333"/>
                </a:solidFill>
                <a:effectLst/>
              </a:rPr>
              <a:t>: barbecue, rood vlees, wild, oude kazen</a:t>
            </a:r>
          </a:p>
        </p:txBody>
      </p:sp>
      <p:pic>
        <p:nvPicPr>
          <p:cNvPr id="9" name="Afbeelding 8">
            <a:extLst>
              <a:ext uri="{FF2B5EF4-FFF2-40B4-BE49-F238E27FC236}">
                <a16:creationId xmlns:a16="http://schemas.microsoft.com/office/drawing/2014/main" id="{B436F3AF-6899-44A9-A3F5-C4EB0C45A9E9}"/>
              </a:ext>
            </a:extLst>
          </p:cNvPr>
          <p:cNvPicPr>
            <a:picLocks noChangeAspect="1"/>
          </p:cNvPicPr>
          <p:nvPr/>
        </p:nvPicPr>
        <p:blipFill>
          <a:blip r:embed="rId5"/>
          <a:stretch>
            <a:fillRect/>
          </a:stretch>
        </p:blipFill>
        <p:spPr>
          <a:xfrm>
            <a:off x="-35886" y="2352909"/>
            <a:ext cx="7369028" cy="4480154"/>
          </a:xfrm>
          <a:prstGeom prst="rect">
            <a:avLst/>
          </a:prstGeom>
        </p:spPr>
      </p:pic>
      <p:pic>
        <p:nvPicPr>
          <p:cNvPr id="8" name="Afbeelding 7">
            <a:extLst>
              <a:ext uri="{FF2B5EF4-FFF2-40B4-BE49-F238E27FC236}">
                <a16:creationId xmlns:a16="http://schemas.microsoft.com/office/drawing/2014/main" id="{8E2A65C7-B202-4E49-906E-CFF8E51E9E59}"/>
              </a:ext>
            </a:extLst>
          </p:cNvPr>
          <p:cNvPicPr>
            <a:picLocks noChangeAspect="1"/>
          </p:cNvPicPr>
          <p:nvPr/>
        </p:nvPicPr>
        <p:blipFill>
          <a:blip r:embed="rId6"/>
          <a:stretch>
            <a:fillRect/>
          </a:stretch>
        </p:blipFill>
        <p:spPr>
          <a:xfrm>
            <a:off x="-42781" y="4742567"/>
            <a:ext cx="6991045" cy="558641"/>
          </a:xfrm>
          <a:prstGeom prst="rect">
            <a:avLst/>
          </a:prstGeom>
        </p:spPr>
      </p:pic>
    </p:spTree>
    <p:extLst>
      <p:ext uri="{BB962C8B-B14F-4D97-AF65-F5344CB8AC3E}">
        <p14:creationId xmlns:p14="http://schemas.microsoft.com/office/powerpoint/2010/main" val="416766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7D9B3AAA-7FBA-433D-A504-7C61900783F5}"/>
              </a:ext>
            </a:extLst>
          </p:cNvPr>
          <p:cNvSpPr txBox="1"/>
          <p:nvPr/>
        </p:nvSpPr>
        <p:spPr>
          <a:xfrm>
            <a:off x="251520" y="1340768"/>
            <a:ext cx="8712968" cy="4401205"/>
          </a:xfrm>
          <a:prstGeom prst="rect">
            <a:avLst/>
          </a:prstGeom>
          <a:noFill/>
        </p:spPr>
        <p:txBody>
          <a:bodyPr wrap="square" rtlCol="0">
            <a:spAutoFit/>
          </a:bodyPr>
          <a:lstStyle/>
          <a:p>
            <a:r>
              <a:rPr lang="nl-BE" sz="4000" dirty="0">
                <a:effectLst/>
                <a:ea typeface="Calibri" panose="020F0502020204030204" pitchFamily="34" charset="0"/>
                <a:cs typeface="Times New Roman" panose="02020603050405020304" pitchFamily="18" charset="0"/>
              </a:rPr>
              <a:t>Bedankt voor de interesse.</a:t>
            </a:r>
          </a:p>
          <a:p>
            <a:r>
              <a:rPr lang="nl-BE" sz="4000" dirty="0">
                <a:ea typeface="Calibri" panose="020F0502020204030204" pitchFamily="34" charset="0"/>
                <a:cs typeface="Times New Roman" panose="02020603050405020304" pitchFamily="18" charset="0"/>
              </a:rPr>
              <a:t>Nog vragen??</a:t>
            </a:r>
          </a:p>
          <a:p>
            <a:endParaRPr lang="nl-BE" sz="4000" dirty="0">
              <a:effectLst/>
              <a:ea typeface="Calibri" panose="020F0502020204030204" pitchFamily="34" charset="0"/>
              <a:cs typeface="Times New Roman" panose="02020603050405020304" pitchFamily="18" charset="0"/>
            </a:endParaRPr>
          </a:p>
          <a:p>
            <a:r>
              <a:rPr lang="nl-BE" sz="4000" dirty="0">
                <a:ea typeface="Calibri" panose="020F0502020204030204" pitchFamily="34" charset="0"/>
                <a:cs typeface="Times New Roman" panose="02020603050405020304" pitchFamily="18" charset="0"/>
              </a:rPr>
              <a:t>Vragen kunnen ook gemaild worden naar:</a:t>
            </a:r>
          </a:p>
          <a:p>
            <a:r>
              <a:rPr lang="nl-BE" sz="4000" dirty="0">
                <a:effectLst/>
                <a:ea typeface="Calibri" panose="020F0502020204030204" pitchFamily="34" charset="0"/>
                <a:cs typeface="Times New Roman" panose="02020603050405020304" pitchFamily="18" charset="0"/>
              </a:rPr>
              <a:t>Marc@Vadowine.be </a:t>
            </a:r>
          </a:p>
          <a:p>
            <a:endParaRPr lang="nl-BE" sz="4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737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p:cNvGraphicFramePr>
            <a:graphicFrameLocks noGrp="1"/>
          </p:cNvGraphicFramePr>
          <p:nvPr>
            <p:extLst>
              <p:ext uri="{D42A27DB-BD31-4B8C-83A1-F6EECF244321}">
                <p14:modId xmlns:p14="http://schemas.microsoft.com/office/powerpoint/2010/main" val="4189482337"/>
              </p:ext>
            </p:extLst>
          </p:nvPr>
        </p:nvGraphicFramePr>
        <p:xfrm>
          <a:off x="0" y="0"/>
          <a:ext cx="9144001" cy="6858002"/>
        </p:xfrm>
        <a:graphic>
          <a:graphicData uri="http://schemas.openxmlformats.org/drawingml/2006/table">
            <a:tbl>
              <a:tblPr firstRow="1" bandRow="1">
                <a:tableStyleId>{5C22544A-7EE6-4342-B048-85BDC9FD1C3A}</a:tableStyleId>
              </a:tblPr>
              <a:tblGrid>
                <a:gridCol w="2204413">
                  <a:extLst>
                    <a:ext uri="{9D8B030D-6E8A-4147-A177-3AD203B41FA5}">
                      <a16:colId xmlns:a16="http://schemas.microsoft.com/office/drawing/2014/main" val="20000"/>
                    </a:ext>
                  </a:extLst>
                </a:gridCol>
                <a:gridCol w="2313196">
                  <a:extLst>
                    <a:ext uri="{9D8B030D-6E8A-4147-A177-3AD203B41FA5}">
                      <a16:colId xmlns:a16="http://schemas.microsoft.com/office/drawing/2014/main" val="20001"/>
                    </a:ext>
                  </a:extLst>
                </a:gridCol>
                <a:gridCol w="2313196">
                  <a:extLst>
                    <a:ext uri="{9D8B030D-6E8A-4147-A177-3AD203B41FA5}">
                      <a16:colId xmlns:a16="http://schemas.microsoft.com/office/drawing/2014/main" val="20002"/>
                    </a:ext>
                  </a:extLst>
                </a:gridCol>
                <a:gridCol w="2313196">
                  <a:extLst>
                    <a:ext uri="{9D8B030D-6E8A-4147-A177-3AD203B41FA5}">
                      <a16:colId xmlns:a16="http://schemas.microsoft.com/office/drawing/2014/main" val="20003"/>
                    </a:ext>
                  </a:extLst>
                </a:gridCol>
              </a:tblGrid>
              <a:tr h="380175">
                <a:tc>
                  <a:txBody>
                    <a:bodyPr/>
                    <a:lstStyle/>
                    <a:p>
                      <a:pPr algn="ctr"/>
                      <a:r>
                        <a:rPr lang="nl-BE" dirty="0"/>
                        <a:t>Wijn</a:t>
                      </a:r>
                    </a:p>
                  </a:txBody>
                  <a:tcPr/>
                </a:tc>
                <a:tc>
                  <a:txBody>
                    <a:bodyPr/>
                    <a:lstStyle/>
                    <a:p>
                      <a:pPr algn="ctr"/>
                      <a:r>
                        <a:rPr lang="nl-BE" dirty="0"/>
                        <a:t>Domein</a:t>
                      </a:r>
                    </a:p>
                  </a:txBody>
                  <a:tcPr/>
                </a:tc>
                <a:tc>
                  <a:txBody>
                    <a:bodyPr/>
                    <a:lstStyle/>
                    <a:p>
                      <a:pPr algn="ctr"/>
                      <a:r>
                        <a:rPr lang="nl-BE" dirty="0"/>
                        <a:t>Land / streek</a:t>
                      </a:r>
                    </a:p>
                  </a:txBody>
                  <a:tcPr/>
                </a:tc>
                <a:tc>
                  <a:txBody>
                    <a:bodyPr/>
                    <a:lstStyle/>
                    <a:p>
                      <a:pPr algn="ctr"/>
                      <a:r>
                        <a:rPr lang="nl-BE" dirty="0"/>
                        <a:t>prijs</a:t>
                      </a:r>
                    </a:p>
                  </a:txBody>
                  <a:tcPr/>
                </a:tc>
                <a:extLst>
                  <a:ext uri="{0D108BD9-81ED-4DB2-BD59-A6C34878D82A}">
                    <a16:rowId xmlns:a16="http://schemas.microsoft.com/office/drawing/2014/main" val="10000"/>
                  </a:ext>
                </a:extLst>
              </a:tr>
              <a:tr h="666461">
                <a:tc>
                  <a:txBody>
                    <a:bodyPr/>
                    <a:lstStyle/>
                    <a:p>
                      <a:pPr algn="ctr"/>
                      <a:r>
                        <a:rPr lang="nl-BE" sz="2400" dirty="0">
                          <a:latin typeface="Adobe Caslon Pro" panose="0205050205050A020403"/>
                        </a:rPr>
                        <a:t>Carmenere</a:t>
                      </a:r>
                    </a:p>
                  </a:txBody>
                  <a:tcPr anchor="ctr"/>
                </a:tc>
                <a:tc>
                  <a:txBody>
                    <a:bodyPr/>
                    <a:lstStyle/>
                    <a:p>
                      <a:pPr algn="ctr" fontAlgn="b"/>
                      <a:r>
                        <a:rPr lang="nl-BE" sz="2400" b="0" i="0" u="none" strike="noStrike" dirty="0" err="1">
                          <a:solidFill>
                            <a:srgbClr val="000000"/>
                          </a:solidFill>
                          <a:effectLst/>
                          <a:latin typeface="Adobe Caslon Pro" panose="0205050205050A020403"/>
                        </a:rPr>
                        <a:t>Montgras</a:t>
                      </a:r>
                      <a:r>
                        <a:rPr lang="nl-BE" sz="2400" b="0" i="0" u="none" strike="noStrike" dirty="0">
                          <a:solidFill>
                            <a:srgbClr val="000000"/>
                          </a:solidFill>
                          <a:effectLst/>
                          <a:latin typeface="Adobe Caslon Pro" panose="0205050205050A020403"/>
                        </a:rPr>
                        <a:t> </a:t>
                      </a:r>
                      <a:r>
                        <a:rPr lang="nl-BE" sz="2400" b="0" i="0" u="none" strike="noStrike" dirty="0" err="1">
                          <a:solidFill>
                            <a:srgbClr val="000000"/>
                          </a:solidFill>
                          <a:effectLst/>
                          <a:latin typeface="Adobe Caslon Pro" panose="0205050205050A020403"/>
                        </a:rPr>
                        <a:t>Antu</a:t>
                      </a:r>
                      <a:endParaRPr lang="nl-BE" sz="2400" b="0" i="0" u="none" strike="noStrike" dirty="0">
                        <a:solidFill>
                          <a:srgbClr val="000000"/>
                        </a:solidFill>
                        <a:effectLst/>
                        <a:latin typeface="Adobe Caslon Pro" panose="0205050205050A020403"/>
                      </a:endParaRPr>
                    </a:p>
                  </a:txBody>
                  <a:tcPr marL="7620" marR="7620" marT="7620" marB="0" anchor="ctr"/>
                </a:tc>
                <a:tc>
                  <a:txBody>
                    <a:bodyPr/>
                    <a:lstStyle/>
                    <a:p>
                      <a:pPr algn="ctr" fontAlgn="b"/>
                      <a:r>
                        <a:rPr lang="nl-BE" sz="2400" b="0" i="0" u="none" strike="noStrike" dirty="0">
                          <a:solidFill>
                            <a:srgbClr val="000000"/>
                          </a:solidFill>
                          <a:effectLst/>
                          <a:latin typeface="Adobe Caslon Pro" panose="0205050205050A020403"/>
                        </a:rPr>
                        <a:t>Chili</a:t>
                      </a:r>
                    </a:p>
                  </a:txBody>
                  <a:tcPr marL="7620" marR="7620" marT="7620" marB="0" anchor="ctr"/>
                </a:tc>
                <a:tc>
                  <a:txBody>
                    <a:bodyPr/>
                    <a:lstStyle/>
                    <a:p>
                      <a:pPr algn="ctr"/>
                      <a:r>
                        <a:rPr lang="nl-BE" sz="2400" dirty="0">
                          <a:latin typeface="Adobe Caslon Pro" panose="0205050205050A020403"/>
                        </a:rPr>
                        <a:t>12,30€</a:t>
                      </a:r>
                    </a:p>
                  </a:txBody>
                  <a:tcPr anchor="ctr"/>
                </a:tc>
                <a:extLst>
                  <a:ext uri="{0D108BD9-81ED-4DB2-BD59-A6C34878D82A}">
                    <a16:rowId xmlns:a16="http://schemas.microsoft.com/office/drawing/2014/main" val="10001"/>
                  </a:ext>
                </a:extLst>
              </a:tr>
              <a:tr h="666461">
                <a:tc>
                  <a:txBody>
                    <a:bodyPr/>
                    <a:lstStyle/>
                    <a:p>
                      <a:pPr algn="ctr"/>
                      <a:r>
                        <a:rPr lang="nl-BE" sz="2400" dirty="0" err="1">
                          <a:latin typeface="Adobe Caslon Pro" panose="0205050205050A020403"/>
                        </a:rPr>
                        <a:t>Fronsac</a:t>
                      </a:r>
                      <a:endParaRPr lang="nl-BE" sz="2400" dirty="0">
                        <a:latin typeface="Adobe Caslon Pro" panose="0205050205050A020403"/>
                      </a:endParaRPr>
                    </a:p>
                  </a:txBody>
                  <a:tcPr anchor="ctr"/>
                </a:tc>
                <a:tc>
                  <a:txBody>
                    <a:bodyPr/>
                    <a:lstStyle/>
                    <a:p>
                      <a:pPr algn="ctr" fontAlgn="b"/>
                      <a:r>
                        <a:rPr lang="nl-BE" sz="2400" b="0" i="0" u="none" strike="noStrike" dirty="0" err="1">
                          <a:solidFill>
                            <a:srgbClr val="000000"/>
                          </a:solidFill>
                          <a:effectLst/>
                          <a:latin typeface="Adobe Caslon Pro" panose="0205050205050A020403"/>
                        </a:rPr>
                        <a:t>Ch</a:t>
                      </a:r>
                      <a:r>
                        <a:rPr lang="nl-BE" sz="2400" b="0" i="0" u="none" strike="noStrike" dirty="0">
                          <a:solidFill>
                            <a:srgbClr val="000000"/>
                          </a:solidFill>
                          <a:effectLst/>
                          <a:latin typeface="Adobe Caslon Pro" panose="0205050205050A020403"/>
                        </a:rPr>
                        <a:t> </a:t>
                      </a:r>
                      <a:r>
                        <a:rPr lang="nl-BE" sz="2400" b="0" i="0" u="none" strike="noStrike" dirty="0" err="1">
                          <a:solidFill>
                            <a:srgbClr val="000000"/>
                          </a:solidFill>
                          <a:effectLst/>
                          <a:latin typeface="Adobe Caslon Pro" panose="0205050205050A020403"/>
                        </a:rPr>
                        <a:t>Haut</a:t>
                      </a:r>
                      <a:r>
                        <a:rPr lang="nl-BE" sz="2400" b="0" i="0" u="none" strike="noStrike" dirty="0">
                          <a:solidFill>
                            <a:srgbClr val="000000"/>
                          </a:solidFill>
                          <a:effectLst/>
                          <a:latin typeface="Adobe Caslon Pro" panose="0205050205050A020403"/>
                        </a:rPr>
                        <a:t> Ballet</a:t>
                      </a:r>
                    </a:p>
                  </a:txBody>
                  <a:tcPr marL="7620" marR="7620" marT="7620" marB="0" anchor="ctr"/>
                </a:tc>
                <a:tc>
                  <a:txBody>
                    <a:bodyPr/>
                    <a:lstStyle/>
                    <a:p>
                      <a:pPr algn="ctr" fontAlgn="b"/>
                      <a:r>
                        <a:rPr lang="nl-BE" sz="2400" b="0" i="0" u="none" strike="noStrike" dirty="0">
                          <a:solidFill>
                            <a:srgbClr val="000000"/>
                          </a:solidFill>
                          <a:effectLst/>
                          <a:latin typeface="Adobe Caslon Pro" panose="0205050205050A020403"/>
                        </a:rPr>
                        <a:t>Frankrijk</a:t>
                      </a:r>
                    </a:p>
                  </a:txBody>
                  <a:tcPr marL="7620" marR="7620" marT="7620" marB="0" anchor="ctr"/>
                </a:tc>
                <a:tc>
                  <a:txBody>
                    <a:bodyPr/>
                    <a:lstStyle/>
                    <a:p>
                      <a:pPr algn="ctr"/>
                      <a:r>
                        <a:rPr lang="nl-BE" sz="2400" dirty="0">
                          <a:latin typeface="Adobe Caslon Pro" panose="0205050205050A020403"/>
                        </a:rPr>
                        <a:t>12,50€</a:t>
                      </a:r>
                    </a:p>
                  </a:txBody>
                  <a:tcPr anchor="ctr"/>
                </a:tc>
                <a:extLst>
                  <a:ext uri="{0D108BD9-81ED-4DB2-BD59-A6C34878D82A}">
                    <a16:rowId xmlns:a16="http://schemas.microsoft.com/office/drawing/2014/main" val="10002"/>
                  </a:ext>
                </a:extLst>
              </a:tr>
              <a:tr h="666461">
                <a:tc>
                  <a:txBody>
                    <a:bodyPr/>
                    <a:lstStyle/>
                    <a:p>
                      <a:pPr algn="ctr"/>
                      <a:r>
                        <a:rPr lang="nl-BE" sz="2400" dirty="0" err="1">
                          <a:latin typeface="Adobe Caslon Pro" panose="0205050205050A020403"/>
                        </a:rPr>
                        <a:t>Pinotage</a:t>
                      </a:r>
                      <a:endParaRPr lang="nl-BE" sz="2400" dirty="0">
                        <a:latin typeface="Adobe Caslon Pro" panose="0205050205050A020403"/>
                      </a:endParaRPr>
                    </a:p>
                  </a:txBody>
                  <a:tcPr anchor="ctr"/>
                </a:tc>
                <a:tc>
                  <a:txBody>
                    <a:bodyPr/>
                    <a:lstStyle/>
                    <a:p>
                      <a:pPr algn="ctr" fontAlgn="b"/>
                      <a:r>
                        <a:rPr lang="nl-BE" sz="2400" b="0" i="0" u="none" strike="noStrike" dirty="0" err="1">
                          <a:solidFill>
                            <a:srgbClr val="000000"/>
                          </a:solidFill>
                          <a:effectLst/>
                          <a:latin typeface="Adobe Caslon Pro" panose="0205050205050A020403"/>
                        </a:rPr>
                        <a:t>Altydgedacht</a:t>
                      </a:r>
                      <a:endParaRPr lang="nl-BE" sz="2400" b="0" i="0" u="none" strike="noStrike" dirty="0">
                        <a:solidFill>
                          <a:srgbClr val="000000"/>
                        </a:solidFill>
                        <a:effectLst/>
                        <a:latin typeface="Adobe Caslon Pro" panose="0205050205050A020403"/>
                      </a:endParaRPr>
                    </a:p>
                  </a:txBody>
                  <a:tcPr marL="7620" marR="7620" marT="7620" marB="0" anchor="ctr"/>
                </a:tc>
                <a:tc>
                  <a:txBody>
                    <a:bodyPr/>
                    <a:lstStyle/>
                    <a:p>
                      <a:pPr algn="ctr" fontAlgn="b"/>
                      <a:r>
                        <a:rPr lang="nl-BE" sz="2400" b="0" i="0" u="none" strike="noStrike" dirty="0">
                          <a:solidFill>
                            <a:srgbClr val="000000"/>
                          </a:solidFill>
                          <a:effectLst/>
                          <a:latin typeface="Adobe Caslon Pro" panose="0205050205050A020403"/>
                        </a:rPr>
                        <a:t>Kaap </a:t>
                      </a:r>
                    </a:p>
                  </a:txBody>
                  <a:tcPr marL="7620" marR="7620" marT="7620" marB="0" anchor="ctr"/>
                </a:tc>
                <a:tc>
                  <a:txBody>
                    <a:bodyPr/>
                    <a:lstStyle/>
                    <a:p>
                      <a:pPr algn="ctr"/>
                      <a:r>
                        <a:rPr lang="nl-BE" sz="2400" dirty="0">
                          <a:latin typeface="Adobe Caslon Pro" panose="0205050205050A020403"/>
                        </a:rPr>
                        <a:t>15,45€</a:t>
                      </a:r>
                    </a:p>
                  </a:txBody>
                  <a:tcPr anchor="ctr"/>
                </a:tc>
                <a:extLst>
                  <a:ext uri="{0D108BD9-81ED-4DB2-BD59-A6C34878D82A}">
                    <a16:rowId xmlns:a16="http://schemas.microsoft.com/office/drawing/2014/main" val="10003"/>
                  </a:ext>
                </a:extLst>
              </a:tr>
              <a:tr h="855395">
                <a:tc>
                  <a:txBody>
                    <a:bodyPr/>
                    <a:lstStyle/>
                    <a:p>
                      <a:pPr algn="ctr"/>
                      <a:r>
                        <a:rPr lang="nl-BE" sz="2400" dirty="0">
                          <a:latin typeface="Adobe Caslon Pro" panose="0205050205050A020403"/>
                        </a:rPr>
                        <a:t>Rioja </a:t>
                      </a:r>
                      <a:r>
                        <a:rPr lang="nl-BE" sz="2400" dirty="0" err="1">
                          <a:latin typeface="Adobe Caslon Pro" panose="0205050205050A020403"/>
                        </a:rPr>
                        <a:t>Gran</a:t>
                      </a:r>
                      <a:r>
                        <a:rPr lang="nl-BE" sz="2400" dirty="0">
                          <a:latin typeface="Adobe Caslon Pro" panose="0205050205050A020403"/>
                        </a:rPr>
                        <a:t> </a:t>
                      </a:r>
                      <a:r>
                        <a:rPr lang="nl-BE" sz="2400" dirty="0" err="1">
                          <a:latin typeface="Adobe Caslon Pro" panose="0205050205050A020403"/>
                        </a:rPr>
                        <a:t>Reserva</a:t>
                      </a:r>
                      <a:endParaRPr lang="nl-BE" sz="2400" dirty="0">
                        <a:latin typeface="Adobe Caslon Pro" panose="0205050205050A020403"/>
                      </a:endParaRPr>
                    </a:p>
                  </a:txBody>
                  <a:tcPr anchor="ctr"/>
                </a:tc>
                <a:tc>
                  <a:txBody>
                    <a:bodyPr/>
                    <a:lstStyle/>
                    <a:p>
                      <a:pPr algn="ctr" fontAlgn="b"/>
                      <a:r>
                        <a:rPr lang="nl-BE" sz="2400" b="0" i="0" u="none" strike="noStrike" dirty="0">
                          <a:solidFill>
                            <a:srgbClr val="000000"/>
                          </a:solidFill>
                          <a:effectLst/>
                          <a:latin typeface="Adobe Caslon Pro" panose="0205050205050A020403"/>
                        </a:rPr>
                        <a:t>Muriel</a:t>
                      </a:r>
                    </a:p>
                  </a:txBody>
                  <a:tcPr marL="7620" marR="7620" marT="7620" marB="0" anchor="ctr"/>
                </a:tc>
                <a:tc>
                  <a:txBody>
                    <a:bodyPr/>
                    <a:lstStyle/>
                    <a:p>
                      <a:pPr algn="ctr" fontAlgn="b"/>
                      <a:r>
                        <a:rPr lang="nl-BE" sz="2400" b="0" i="0" u="none" strike="noStrike" dirty="0">
                          <a:solidFill>
                            <a:srgbClr val="000000"/>
                          </a:solidFill>
                          <a:effectLst/>
                          <a:latin typeface="Adobe Caslon Pro" panose="0205050205050A020403"/>
                        </a:rPr>
                        <a:t>Spanje</a:t>
                      </a:r>
                    </a:p>
                  </a:txBody>
                  <a:tcPr marL="7620" marR="7620" marT="7620" marB="0" anchor="ctr"/>
                </a:tc>
                <a:tc>
                  <a:txBody>
                    <a:bodyPr/>
                    <a:lstStyle/>
                    <a:p>
                      <a:pPr algn="ctr"/>
                      <a:r>
                        <a:rPr lang="nl-BE" sz="2400" dirty="0">
                          <a:latin typeface="Adobe Caslon Pro" panose="0205050205050A020403"/>
                        </a:rPr>
                        <a:t>12,40€</a:t>
                      </a:r>
                    </a:p>
                  </a:txBody>
                  <a:tcPr anchor="ctr"/>
                </a:tc>
                <a:extLst>
                  <a:ext uri="{0D108BD9-81ED-4DB2-BD59-A6C34878D82A}">
                    <a16:rowId xmlns:a16="http://schemas.microsoft.com/office/drawing/2014/main" val="10004"/>
                  </a:ext>
                </a:extLst>
              </a:tr>
              <a:tr h="768271">
                <a:tc>
                  <a:txBody>
                    <a:bodyPr/>
                    <a:lstStyle/>
                    <a:p>
                      <a:pPr algn="ctr"/>
                      <a:r>
                        <a:rPr lang="nl-BE" sz="2400" dirty="0" err="1">
                          <a:latin typeface="Adobe Caslon Pro" panose="0205050205050A020403"/>
                        </a:rPr>
                        <a:t>Cuvee</a:t>
                      </a:r>
                      <a:r>
                        <a:rPr lang="nl-BE" sz="2400" dirty="0">
                          <a:latin typeface="Adobe Caslon Pro" panose="0205050205050A020403"/>
                        </a:rPr>
                        <a:t> </a:t>
                      </a:r>
                      <a:r>
                        <a:rPr lang="nl-BE" sz="2400" dirty="0" err="1">
                          <a:latin typeface="Adobe Caslon Pro" panose="0205050205050A020403"/>
                        </a:rPr>
                        <a:t>Haitza</a:t>
                      </a:r>
                      <a:endParaRPr lang="nl-BE" sz="2400" dirty="0">
                        <a:latin typeface="Adobe Caslon Pro" panose="0205050205050A020403"/>
                      </a:endParaRPr>
                    </a:p>
                  </a:txBody>
                  <a:tcPr anchor="ctr"/>
                </a:tc>
                <a:tc>
                  <a:txBody>
                    <a:bodyPr/>
                    <a:lstStyle/>
                    <a:p>
                      <a:pPr algn="ctr" fontAlgn="b"/>
                      <a:r>
                        <a:rPr lang="nl-BE" sz="2400" b="0" i="0" u="none" strike="noStrike" dirty="0" err="1">
                          <a:solidFill>
                            <a:srgbClr val="000000"/>
                          </a:solidFill>
                          <a:effectLst/>
                          <a:latin typeface="Adobe Caslon Pro" panose="0205050205050A020403"/>
                        </a:rPr>
                        <a:t>Domaine</a:t>
                      </a:r>
                      <a:r>
                        <a:rPr lang="nl-BE" sz="2400" b="0" i="0" u="none" strike="noStrike" dirty="0">
                          <a:solidFill>
                            <a:srgbClr val="000000"/>
                          </a:solidFill>
                          <a:effectLst/>
                          <a:latin typeface="Adobe Caslon Pro" panose="0205050205050A020403"/>
                        </a:rPr>
                        <a:t> </a:t>
                      </a:r>
                      <a:r>
                        <a:rPr lang="nl-BE" sz="2400" b="0" i="0" u="none" strike="noStrike" dirty="0" err="1">
                          <a:solidFill>
                            <a:srgbClr val="000000"/>
                          </a:solidFill>
                          <a:effectLst/>
                          <a:latin typeface="Adobe Caslon Pro" panose="0205050205050A020403"/>
                        </a:rPr>
                        <a:t>Arretxea</a:t>
                      </a:r>
                      <a:endParaRPr lang="nl-BE" sz="2400" b="0" i="0" u="none" strike="noStrike" dirty="0">
                        <a:solidFill>
                          <a:srgbClr val="000000"/>
                        </a:solidFill>
                        <a:effectLst/>
                        <a:latin typeface="Adobe Caslon Pro" panose="0205050205050A020403"/>
                      </a:endParaRPr>
                    </a:p>
                  </a:txBody>
                  <a:tcPr marL="7620" marR="7620" marT="7620" marB="0" anchor="ctr"/>
                </a:tc>
                <a:tc>
                  <a:txBody>
                    <a:bodyPr/>
                    <a:lstStyle/>
                    <a:p>
                      <a:pPr algn="ctr" fontAlgn="b"/>
                      <a:r>
                        <a:rPr lang="nl-BE" sz="2400" b="0" i="0" u="none" strike="noStrike" dirty="0">
                          <a:solidFill>
                            <a:srgbClr val="000000"/>
                          </a:solidFill>
                          <a:effectLst/>
                          <a:latin typeface="Adobe Caslon Pro" panose="0205050205050A020403"/>
                        </a:rPr>
                        <a:t>Frankrijk</a:t>
                      </a:r>
                    </a:p>
                  </a:txBody>
                  <a:tcPr marL="7620" marR="7620" marT="7620" marB="0" anchor="ctr"/>
                </a:tc>
                <a:tc>
                  <a:txBody>
                    <a:bodyPr/>
                    <a:lstStyle/>
                    <a:p>
                      <a:pPr algn="ctr"/>
                      <a:r>
                        <a:rPr lang="nl-BE" sz="2400" dirty="0">
                          <a:latin typeface="Adobe Caslon Pro" panose="0205050205050A020403"/>
                        </a:rPr>
                        <a:t>14,50€</a:t>
                      </a:r>
                    </a:p>
                  </a:txBody>
                  <a:tcPr anchor="ctr"/>
                </a:tc>
                <a:extLst>
                  <a:ext uri="{0D108BD9-81ED-4DB2-BD59-A6C34878D82A}">
                    <a16:rowId xmlns:a16="http://schemas.microsoft.com/office/drawing/2014/main" val="1048257158"/>
                  </a:ext>
                </a:extLst>
              </a:tr>
              <a:tr h="666461">
                <a:tc>
                  <a:txBody>
                    <a:bodyPr/>
                    <a:lstStyle/>
                    <a:p>
                      <a:pPr algn="ctr"/>
                      <a:r>
                        <a:rPr lang="nl-BE" sz="2400" dirty="0" err="1">
                          <a:latin typeface="Adobe Caslon Pro" panose="0205050205050A020403"/>
                        </a:rPr>
                        <a:t>Malbec</a:t>
                      </a:r>
                      <a:endParaRPr lang="nl-BE" sz="2400" dirty="0">
                        <a:latin typeface="Adobe Caslon Pro" panose="0205050205050A020403"/>
                      </a:endParaRPr>
                    </a:p>
                  </a:txBody>
                  <a:tcPr anchor="ctr"/>
                </a:tc>
                <a:tc>
                  <a:txBody>
                    <a:bodyPr/>
                    <a:lstStyle/>
                    <a:p>
                      <a:pPr algn="ctr" fontAlgn="b"/>
                      <a:r>
                        <a:rPr lang="nl-BE" sz="2400" b="0" i="0" u="none" strike="noStrike" dirty="0">
                          <a:solidFill>
                            <a:srgbClr val="000000"/>
                          </a:solidFill>
                          <a:effectLst/>
                          <a:latin typeface="Adobe Caslon Pro" panose="0205050205050A020403"/>
                        </a:rPr>
                        <a:t>Ben Marco</a:t>
                      </a:r>
                    </a:p>
                  </a:txBody>
                  <a:tcPr marL="7620" marR="7620" marT="7620" marB="0" anchor="ctr"/>
                </a:tc>
                <a:tc>
                  <a:txBody>
                    <a:bodyPr/>
                    <a:lstStyle/>
                    <a:p>
                      <a:pPr algn="ctr" fontAlgn="b"/>
                      <a:r>
                        <a:rPr lang="nl-BE" sz="2400" b="0" i="0" u="none" strike="noStrike" dirty="0">
                          <a:solidFill>
                            <a:srgbClr val="000000"/>
                          </a:solidFill>
                          <a:effectLst/>
                          <a:latin typeface="Adobe Caslon Pro" panose="0205050205050A020403"/>
                        </a:rPr>
                        <a:t>Argentinië</a:t>
                      </a:r>
                    </a:p>
                  </a:txBody>
                  <a:tcPr marL="7620" marR="7620" marT="7620" marB="0" anchor="ctr"/>
                </a:tc>
                <a:tc>
                  <a:txBody>
                    <a:bodyPr/>
                    <a:lstStyle/>
                    <a:p>
                      <a:pPr algn="ctr"/>
                      <a:r>
                        <a:rPr lang="nl-BE" sz="2400" dirty="0">
                          <a:latin typeface="Adobe Caslon Pro" panose="0205050205050A020403"/>
                        </a:rPr>
                        <a:t>13,70€</a:t>
                      </a:r>
                    </a:p>
                  </a:txBody>
                  <a:tcPr anchor="ctr"/>
                </a:tc>
                <a:extLst>
                  <a:ext uri="{0D108BD9-81ED-4DB2-BD59-A6C34878D82A}">
                    <a16:rowId xmlns:a16="http://schemas.microsoft.com/office/drawing/2014/main" val="10005"/>
                  </a:ext>
                </a:extLst>
              </a:tr>
              <a:tr h="855395">
                <a:tc>
                  <a:txBody>
                    <a:bodyPr/>
                    <a:lstStyle/>
                    <a:p>
                      <a:pPr algn="ctr"/>
                      <a:r>
                        <a:rPr lang="nl-BE" sz="2400" dirty="0">
                          <a:latin typeface="Adobe Caslon Pro" panose="0205050205050A020403"/>
                        </a:rPr>
                        <a:t>Cabernet Franc</a:t>
                      </a:r>
                    </a:p>
                  </a:txBody>
                  <a:tcPr anchor="ctr"/>
                </a:tc>
                <a:tc>
                  <a:txBody>
                    <a:bodyPr/>
                    <a:lstStyle/>
                    <a:p>
                      <a:pPr algn="ctr" fontAlgn="b"/>
                      <a:r>
                        <a:rPr lang="nl-BE" sz="2400" b="0" i="0" u="none" strike="noStrike" dirty="0" err="1">
                          <a:solidFill>
                            <a:srgbClr val="000000"/>
                          </a:solidFill>
                          <a:effectLst/>
                          <a:latin typeface="Adobe Caslon Pro" panose="0205050205050A020403"/>
                        </a:rPr>
                        <a:t>Ridgeback</a:t>
                      </a:r>
                      <a:endParaRPr lang="nl-BE" sz="2400" b="0" i="0" u="none" strike="noStrike" dirty="0">
                        <a:solidFill>
                          <a:srgbClr val="000000"/>
                        </a:solidFill>
                        <a:effectLst/>
                        <a:latin typeface="Adobe Caslon Pro" panose="0205050205050A020403"/>
                      </a:endParaRPr>
                    </a:p>
                  </a:txBody>
                  <a:tcPr marL="7620" marR="7620" marT="7620" marB="0" anchor="ctr"/>
                </a:tc>
                <a:tc>
                  <a:txBody>
                    <a:bodyPr/>
                    <a:lstStyle/>
                    <a:p>
                      <a:pPr algn="ctr" fontAlgn="b"/>
                      <a:r>
                        <a:rPr lang="nl-BE" sz="2400" b="0" i="0" u="none" strike="noStrike" dirty="0">
                          <a:solidFill>
                            <a:srgbClr val="000000"/>
                          </a:solidFill>
                          <a:effectLst/>
                          <a:latin typeface="Adobe Caslon Pro" panose="0205050205050A020403"/>
                        </a:rPr>
                        <a:t>Kaap </a:t>
                      </a:r>
                      <a:r>
                        <a:rPr lang="nl-BE" sz="2400" b="0" i="0" u="none" strike="noStrike" dirty="0" err="1">
                          <a:solidFill>
                            <a:srgbClr val="000000"/>
                          </a:solidFill>
                          <a:effectLst/>
                          <a:latin typeface="Adobe Caslon Pro" panose="0205050205050A020403"/>
                        </a:rPr>
                        <a:t>Paarl</a:t>
                      </a:r>
                      <a:endParaRPr lang="nl-BE" sz="2400" b="0" i="0" u="none" strike="noStrike" dirty="0">
                        <a:solidFill>
                          <a:srgbClr val="000000"/>
                        </a:solidFill>
                        <a:effectLst/>
                        <a:latin typeface="Adobe Caslon Pro" panose="0205050205050A020403"/>
                      </a:endParaRPr>
                    </a:p>
                  </a:txBody>
                  <a:tcPr marL="7620" marR="7620" marT="7620" marB="0" anchor="ctr"/>
                </a:tc>
                <a:tc>
                  <a:txBody>
                    <a:bodyPr/>
                    <a:lstStyle/>
                    <a:p>
                      <a:pPr algn="ctr"/>
                      <a:r>
                        <a:rPr lang="nl-BE" sz="2400" dirty="0">
                          <a:latin typeface="Adobe Caslon Pro" panose="0205050205050A020403"/>
                        </a:rPr>
                        <a:t>15,70€</a:t>
                      </a:r>
                    </a:p>
                  </a:txBody>
                  <a:tcPr anchor="ctr"/>
                </a:tc>
                <a:extLst>
                  <a:ext uri="{0D108BD9-81ED-4DB2-BD59-A6C34878D82A}">
                    <a16:rowId xmlns:a16="http://schemas.microsoft.com/office/drawing/2014/main" val="10006"/>
                  </a:ext>
                </a:extLst>
              </a:tr>
              <a:tr h="666461">
                <a:tc>
                  <a:txBody>
                    <a:bodyPr/>
                    <a:lstStyle/>
                    <a:p>
                      <a:pPr algn="ctr"/>
                      <a:r>
                        <a:rPr lang="nl-BE" sz="2400" dirty="0" err="1">
                          <a:latin typeface="Adobe Caslon Pro" panose="0205050205050A020403"/>
                        </a:rPr>
                        <a:t>Primitivo</a:t>
                      </a:r>
                      <a:endParaRPr lang="nl-BE" sz="2400" dirty="0">
                        <a:latin typeface="Adobe Caslon Pro" panose="0205050205050A020403"/>
                      </a:endParaRPr>
                    </a:p>
                  </a:txBody>
                  <a:tcPr anchor="ctr"/>
                </a:tc>
                <a:tc>
                  <a:txBody>
                    <a:bodyPr/>
                    <a:lstStyle/>
                    <a:p>
                      <a:pPr algn="ctr" fontAlgn="b"/>
                      <a:r>
                        <a:rPr lang="nl-BE" sz="2400" b="0" i="0" u="none" strike="noStrike" dirty="0" err="1">
                          <a:solidFill>
                            <a:srgbClr val="000000"/>
                          </a:solidFill>
                          <a:effectLst/>
                          <a:latin typeface="Adobe Caslon Pro" panose="0205050205050A020403"/>
                        </a:rPr>
                        <a:t>Tamero</a:t>
                      </a:r>
                      <a:endParaRPr lang="nl-BE" sz="2400" b="0" i="0" u="none" strike="noStrike" dirty="0">
                        <a:solidFill>
                          <a:srgbClr val="000000"/>
                        </a:solidFill>
                        <a:effectLst/>
                        <a:latin typeface="Adobe Caslon Pro" panose="0205050205050A020403"/>
                      </a:endParaRPr>
                    </a:p>
                  </a:txBody>
                  <a:tcPr marL="7620" marR="7620" marT="7620" marB="0" anchor="ctr"/>
                </a:tc>
                <a:tc>
                  <a:txBody>
                    <a:bodyPr/>
                    <a:lstStyle/>
                    <a:p>
                      <a:pPr algn="ctr" fontAlgn="b"/>
                      <a:r>
                        <a:rPr lang="nl-BE" sz="2400" b="0" i="0" u="none" strike="noStrike" dirty="0">
                          <a:solidFill>
                            <a:srgbClr val="000000"/>
                          </a:solidFill>
                          <a:effectLst/>
                          <a:latin typeface="Adobe Caslon Pro" panose="0205050205050A020403"/>
                        </a:rPr>
                        <a:t>Italië </a:t>
                      </a:r>
                      <a:r>
                        <a:rPr lang="nl-BE" sz="2400" b="0" i="0" u="none" strike="noStrike" dirty="0" err="1">
                          <a:solidFill>
                            <a:srgbClr val="000000"/>
                          </a:solidFill>
                          <a:effectLst/>
                          <a:latin typeface="Adobe Caslon Pro" panose="0205050205050A020403"/>
                        </a:rPr>
                        <a:t>Puglia</a:t>
                      </a:r>
                      <a:endParaRPr lang="nl-BE" sz="2400" b="0" i="0" u="none" strike="noStrike" dirty="0">
                        <a:solidFill>
                          <a:srgbClr val="000000"/>
                        </a:solidFill>
                        <a:effectLst/>
                        <a:latin typeface="Adobe Caslon Pro" panose="0205050205050A020403"/>
                      </a:endParaRPr>
                    </a:p>
                  </a:txBody>
                  <a:tcPr marL="7620" marR="7620" marT="7620" marB="0" anchor="ctr"/>
                </a:tc>
                <a:tc>
                  <a:txBody>
                    <a:bodyPr/>
                    <a:lstStyle/>
                    <a:p>
                      <a:pPr algn="ctr"/>
                      <a:r>
                        <a:rPr lang="nl-BE" sz="2400" dirty="0">
                          <a:latin typeface="Adobe Caslon Pro" panose="0205050205050A020403"/>
                        </a:rPr>
                        <a:t>11,25€</a:t>
                      </a:r>
                    </a:p>
                  </a:txBody>
                  <a:tcPr anchor="ctr"/>
                </a:tc>
                <a:extLst>
                  <a:ext uri="{0D108BD9-81ED-4DB2-BD59-A6C34878D82A}">
                    <a16:rowId xmlns:a16="http://schemas.microsoft.com/office/drawing/2014/main" val="10007"/>
                  </a:ext>
                </a:extLst>
              </a:tr>
              <a:tr h="666461">
                <a:tc>
                  <a:txBody>
                    <a:bodyPr/>
                    <a:lstStyle/>
                    <a:p>
                      <a:pPr algn="ctr"/>
                      <a:endParaRPr lang="nl-BE" sz="2400" dirty="0">
                        <a:latin typeface="Adobe Caslon Pro" panose="0205050205050A020403"/>
                      </a:endParaRPr>
                    </a:p>
                  </a:txBody>
                  <a:tcPr anchor="ctr"/>
                </a:tc>
                <a:tc>
                  <a:txBody>
                    <a:bodyPr/>
                    <a:lstStyle/>
                    <a:p>
                      <a:pPr algn="ctr"/>
                      <a:endParaRPr lang="nl-BE" sz="2400" dirty="0">
                        <a:latin typeface="Adobe Caslon Pro" panose="0205050205050A020403"/>
                      </a:endParaRPr>
                    </a:p>
                  </a:txBody>
                  <a:tcPr anchor="ctr"/>
                </a:tc>
                <a:tc>
                  <a:txBody>
                    <a:bodyPr/>
                    <a:lstStyle/>
                    <a:p>
                      <a:pPr algn="ctr"/>
                      <a:endParaRPr lang="nl-BE" sz="2400" dirty="0">
                        <a:latin typeface="Adobe Caslon Pro" panose="0205050205050A020403"/>
                      </a:endParaRPr>
                    </a:p>
                  </a:txBody>
                  <a:tcPr anchor="ctr"/>
                </a:tc>
                <a:tc>
                  <a:txBody>
                    <a:bodyPr/>
                    <a:lstStyle/>
                    <a:p>
                      <a:pPr algn="ctr"/>
                      <a:endParaRPr lang="nl-BE" sz="2400" dirty="0">
                        <a:latin typeface="Adobe Caslon Pro" panose="0205050205050A020403"/>
                      </a:endParaRPr>
                    </a:p>
                  </a:txBody>
                  <a:tcPr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609193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4070AAE1-125E-487B-A0F0-7BAFF599580B}"/>
              </a:ext>
            </a:extLst>
          </p:cNvPr>
          <p:cNvSpPr txBox="1"/>
          <p:nvPr/>
        </p:nvSpPr>
        <p:spPr>
          <a:xfrm>
            <a:off x="179512" y="44623"/>
            <a:ext cx="8712968" cy="6186309"/>
          </a:xfrm>
          <a:prstGeom prst="rect">
            <a:avLst/>
          </a:prstGeom>
          <a:noFill/>
        </p:spPr>
        <p:txBody>
          <a:bodyPr wrap="square">
            <a:spAutoFit/>
          </a:bodyPr>
          <a:lstStyle/>
          <a:p>
            <a:r>
              <a:rPr lang="nl-NL" b="1" u="sng" dirty="0"/>
              <a:t>Kleur bij rode wijn</a:t>
            </a:r>
          </a:p>
          <a:p>
            <a:endParaRPr lang="nl-NL" u="sng" dirty="0"/>
          </a:p>
          <a:p>
            <a:r>
              <a:rPr lang="nl-NL" b="1" u="sng" dirty="0"/>
              <a:t>Kleurdiepte; </a:t>
            </a:r>
          </a:p>
          <a:p>
            <a:r>
              <a:rPr lang="nl-NL" u="sng" dirty="0"/>
              <a:t>Licht rood</a:t>
            </a:r>
            <a:r>
              <a:rPr lang="nl-NL" dirty="0"/>
              <a:t>: De lichte kleur verwijst vaak naar lichte wijn met weinig of geen tannine. Deze wijnen zijn doorgaans transparant en worden best jong gedronken.</a:t>
            </a:r>
          </a:p>
          <a:p>
            <a:r>
              <a:rPr lang="nl-NL" u="sng" dirty="0"/>
              <a:t>Medium rood</a:t>
            </a:r>
            <a:r>
              <a:rPr lang="nl-NL" dirty="0"/>
              <a:t>: Veel droge wijnen vallen in deze klasse, mooie rode kleur die weinig transparant is (soms vlak tegen de randen).</a:t>
            </a:r>
          </a:p>
          <a:p>
            <a:r>
              <a:rPr lang="nl-NL" u="sng" dirty="0"/>
              <a:t>Dieprood</a:t>
            </a:r>
            <a:r>
              <a:rPr lang="nl-NL" dirty="0"/>
              <a:t>: totaal niet transparant, bij jonge wijn gaat dit vaak gepaard met een purperen of violette rand.</a:t>
            </a:r>
          </a:p>
          <a:p>
            <a:endParaRPr lang="nl-NL" dirty="0"/>
          </a:p>
          <a:p>
            <a:r>
              <a:rPr lang="nl-NL" b="1" u="sng" dirty="0"/>
              <a:t>Soorten rood; </a:t>
            </a:r>
          </a:p>
          <a:p>
            <a:r>
              <a:rPr lang="nl-NL" u="sng" dirty="0"/>
              <a:t>Kersrood:</a:t>
            </a:r>
            <a:r>
              <a:rPr lang="nl-NL" dirty="0"/>
              <a:t>  Geen of weinig evolutie,  vaak wijnen met fruitige aroma’s.</a:t>
            </a:r>
          </a:p>
          <a:p>
            <a:r>
              <a:rPr lang="nl-NL" u="sng" dirty="0"/>
              <a:t>Robijnrood</a:t>
            </a:r>
            <a:r>
              <a:rPr lang="nl-NL" dirty="0"/>
              <a:t>: Hier begint de wijn (in de randen) tekenen van evolutie te vertonen, gaat stilaan naar licht oranje (of bruin).</a:t>
            </a:r>
          </a:p>
          <a:p>
            <a:r>
              <a:rPr lang="nl-NL" u="sng" dirty="0"/>
              <a:t>Steenrood</a:t>
            </a:r>
            <a:r>
              <a:rPr lang="nl-NL" dirty="0"/>
              <a:t>:  Hier nog meer evolutie, de tannine is bruinachtig geworden, bij lichtere wijnen zal dit vaak aroma’s van karamel en pruim geven. Bij vollere wijn zal men eerder kruiden, leder en wild ontdekken.</a:t>
            </a:r>
          </a:p>
          <a:p>
            <a:r>
              <a:rPr lang="nl-NL" u="sng" dirty="0"/>
              <a:t>Barnsteen</a:t>
            </a:r>
            <a:r>
              <a:rPr lang="nl-NL" dirty="0"/>
              <a:t>:  Is in feite geen kleur van rode wijn, maar is het gevolg van blootstelling aan lucht. Wijnen waar deze kleur wel op zijn plaats is, zijn Port en Sherry waar de kleur of soort ook “</a:t>
            </a:r>
            <a:r>
              <a:rPr lang="nl-NL" dirty="0" err="1"/>
              <a:t>tawny</a:t>
            </a:r>
            <a:r>
              <a:rPr lang="nl-NL" dirty="0"/>
              <a:t>” wordt genoemd.</a:t>
            </a:r>
          </a:p>
          <a:p>
            <a:r>
              <a:rPr lang="nl-NL" dirty="0"/>
              <a:t>Ander nog gebruikte kleuren zijn; paars, granaat, vermiljoen, baksteenrood en kastanje.</a:t>
            </a:r>
          </a:p>
        </p:txBody>
      </p:sp>
    </p:spTree>
    <p:extLst>
      <p:ext uri="{BB962C8B-B14F-4D97-AF65-F5344CB8AC3E}">
        <p14:creationId xmlns:p14="http://schemas.microsoft.com/office/powerpoint/2010/main" val="312840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784976" cy="936104"/>
          </a:xfrm>
        </p:spPr>
        <p:txBody>
          <a:bodyPr anchor="t"/>
          <a:lstStyle/>
          <a:p>
            <a:pPr algn="l">
              <a:lnSpc>
                <a:spcPct val="100000"/>
              </a:lnSpc>
            </a:pP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3" name="Afbeelding 2">
            <a:extLst>
              <a:ext uri="{FF2B5EF4-FFF2-40B4-BE49-F238E27FC236}">
                <a16:creationId xmlns:a16="http://schemas.microsoft.com/office/drawing/2014/main" id="{9526376F-C569-4157-A7A4-3FA6FC5FAC9B}"/>
              </a:ext>
            </a:extLst>
          </p:cNvPr>
          <p:cNvPicPr>
            <a:picLocks noChangeAspect="1"/>
          </p:cNvPicPr>
          <p:nvPr/>
        </p:nvPicPr>
        <p:blipFill>
          <a:blip r:embed="rId2"/>
          <a:stretch>
            <a:fillRect/>
          </a:stretch>
        </p:blipFill>
        <p:spPr>
          <a:xfrm>
            <a:off x="251520" y="1052736"/>
            <a:ext cx="8640960" cy="2376264"/>
          </a:xfrm>
          <a:prstGeom prst="rect">
            <a:avLst/>
          </a:prstGeom>
        </p:spPr>
      </p:pic>
      <p:sp>
        <p:nvSpPr>
          <p:cNvPr id="5" name="Tekstvak 4">
            <a:extLst>
              <a:ext uri="{FF2B5EF4-FFF2-40B4-BE49-F238E27FC236}">
                <a16:creationId xmlns:a16="http://schemas.microsoft.com/office/drawing/2014/main" id="{851A783E-F705-4EA2-9D57-1E0C7BC232DC}"/>
              </a:ext>
            </a:extLst>
          </p:cNvPr>
          <p:cNvSpPr txBox="1"/>
          <p:nvPr/>
        </p:nvSpPr>
        <p:spPr>
          <a:xfrm>
            <a:off x="395536" y="3573016"/>
            <a:ext cx="8424936" cy="369332"/>
          </a:xfrm>
          <a:prstGeom prst="rect">
            <a:avLst/>
          </a:prstGeom>
          <a:noFill/>
        </p:spPr>
        <p:txBody>
          <a:bodyPr wrap="square">
            <a:spAutoFit/>
          </a:bodyPr>
          <a:lstStyle/>
          <a:p>
            <a:r>
              <a:rPr lang="nl-BE" sz="1800" b="1" i="1" dirty="0">
                <a:effectLst/>
                <a:latin typeface="Times New Roman" panose="02020603050405020304" pitchFamily="18" charset="0"/>
                <a:ea typeface="Calibri" panose="020F0502020204030204" pitchFamily="34" charset="0"/>
                <a:cs typeface="Times New Roman" panose="02020603050405020304" pitchFamily="18" charset="0"/>
              </a:rPr>
              <a:t>Kersrood                         Robijnrood                               Steenrood        </a:t>
            </a:r>
            <a:r>
              <a:rPr lang="nl-BE" sz="1800" b="1" i="1" dirty="0">
                <a:effectLst/>
                <a:latin typeface="Times New Roman" panose="02020603050405020304" pitchFamily="18" charset="0"/>
                <a:ea typeface="Calibri" panose="020F0502020204030204" pitchFamily="34" charset="0"/>
              </a:rPr>
              <a:t>Barnsteen</a:t>
            </a:r>
            <a:endParaRPr lang="nl-BE" dirty="0"/>
          </a:p>
        </p:txBody>
      </p:sp>
    </p:spTree>
    <p:extLst>
      <p:ext uri="{BB962C8B-B14F-4D97-AF65-F5344CB8AC3E}">
        <p14:creationId xmlns:p14="http://schemas.microsoft.com/office/powerpoint/2010/main" val="203273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9024" y="116632"/>
            <a:ext cx="8784976" cy="6624736"/>
          </a:xfrm>
        </p:spPr>
        <p:txBody>
          <a:bodyPr anchor="t"/>
          <a:lstStyle/>
          <a:p>
            <a:pPr algn="l">
              <a:lnSpc>
                <a:spcPct val="100000"/>
              </a:lnSpc>
            </a:pPr>
            <a:r>
              <a:rPr lang="nl-NL" sz="2800" b="1" u="sng" dirty="0">
                <a:solidFill>
                  <a:schemeClr val="tx1"/>
                </a:solidFill>
                <a:effectLst/>
                <a:latin typeface="Adobe Caslon Pro" panose="0205050205050A020403" pitchFamily="18" charset="0"/>
              </a:rPr>
              <a:t>Aroma‘s in rode wijn:</a:t>
            </a:r>
            <a:br>
              <a:rPr lang="nl-NL" sz="2400"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NL" sz="2400"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NL" sz="2400" b="1" u="sng" dirty="0">
                <a:solidFill>
                  <a:schemeClr val="tx1"/>
                </a:solidFill>
                <a:effectLst/>
                <a:latin typeface="Adobe Caslon Pro" panose="0205050205050A020403" pitchFamily="18" charset="0"/>
              </a:rPr>
              <a:t>AARDBEI</a:t>
            </a:r>
            <a:r>
              <a:rPr lang="nl-NL" sz="2400" dirty="0">
                <a:solidFill>
                  <a:schemeClr val="tx1"/>
                </a:solidFill>
                <a:effectLst/>
                <a:latin typeface="Adobe Caslon Pro" panose="0205050205050A020403" pitchFamily="18" charset="0"/>
              </a:rPr>
              <a:t>; twee nuances, </a:t>
            </a:r>
            <a:r>
              <a:rPr lang="nl-NL" sz="2400" u="sng" dirty="0">
                <a:solidFill>
                  <a:schemeClr val="tx1"/>
                </a:solidFill>
                <a:effectLst/>
                <a:latin typeface="Adobe Caslon Pro" panose="0205050205050A020403" pitchFamily="18" charset="0"/>
              </a:rPr>
              <a:t>vers</a:t>
            </a:r>
            <a:r>
              <a:rPr lang="nl-NL" sz="2400" dirty="0">
                <a:solidFill>
                  <a:schemeClr val="tx1"/>
                </a:solidFill>
                <a:effectLst/>
                <a:latin typeface="Adobe Caslon Pro" panose="0205050205050A020403" pitchFamily="18" charset="0"/>
              </a:rPr>
              <a:t> geplukt fruit; courant aanwezig in </a:t>
            </a:r>
            <a:r>
              <a:rPr lang="nl-NL" sz="2400" u="sng" dirty="0">
                <a:solidFill>
                  <a:schemeClr val="tx1"/>
                </a:solidFill>
                <a:effectLst/>
                <a:latin typeface="Adobe Caslon Pro" panose="0205050205050A020403" pitchFamily="18" charset="0"/>
              </a:rPr>
              <a:t>rosé en jonge wijnen</a:t>
            </a:r>
            <a:r>
              <a:rPr lang="nl-NL" sz="2400" dirty="0">
                <a:solidFill>
                  <a:schemeClr val="tx1"/>
                </a:solidFill>
                <a:effectLst/>
                <a:latin typeface="Adobe Caslon Pro" panose="0205050205050A020403" pitchFamily="18" charset="0"/>
              </a:rPr>
              <a:t>. Zeer rijpe bessen /</a:t>
            </a:r>
            <a:r>
              <a:rPr lang="nl-NL" sz="2400" u="sng" dirty="0">
                <a:solidFill>
                  <a:schemeClr val="tx1"/>
                </a:solidFill>
                <a:effectLst/>
                <a:latin typeface="Adobe Caslon Pro" panose="0205050205050A020403" pitchFamily="18" charset="0"/>
              </a:rPr>
              <a:t> aardbeiconfituur</a:t>
            </a:r>
            <a:r>
              <a:rPr lang="nl-NL" sz="2400" dirty="0">
                <a:solidFill>
                  <a:schemeClr val="tx1"/>
                </a:solidFill>
                <a:effectLst/>
                <a:latin typeface="Adobe Caslon Pro" panose="0205050205050A020403" pitchFamily="18" charset="0"/>
              </a:rPr>
              <a:t>, is een warmere geur die vaker voorkomt. </a:t>
            </a:r>
            <a:br>
              <a:rPr lang="nl-NL" sz="2400" dirty="0">
                <a:solidFill>
                  <a:schemeClr val="tx1"/>
                </a:solidFill>
                <a:effectLst/>
                <a:latin typeface="Adobe Caslon Pro" panose="0205050205050A020403" pitchFamily="18" charset="0"/>
              </a:rPr>
            </a:br>
            <a:r>
              <a:rPr lang="nl-NL" sz="2400" dirty="0">
                <a:solidFill>
                  <a:schemeClr val="tx1"/>
                </a:solidFill>
                <a:effectLst/>
                <a:latin typeface="Adobe Caslon Pro" panose="0205050205050A020403" pitchFamily="18" charset="0"/>
              </a:rPr>
              <a:t>Het aroma dat aanwezig kan zijn in </a:t>
            </a:r>
            <a:r>
              <a:rPr lang="nl-NL" sz="2400" u="sng" dirty="0" err="1">
                <a:solidFill>
                  <a:schemeClr val="tx1"/>
                </a:solidFill>
                <a:effectLst/>
                <a:latin typeface="Adobe Caslon Pro" panose="0205050205050A020403" pitchFamily="18" charset="0"/>
              </a:rPr>
              <a:t>Banyuls</a:t>
            </a:r>
            <a:r>
              <a:rPr lang="nl-NL" sz="2400" u="sng" dirty="0">
                <a:solidFill>
                  <a:schemeClr val="tx1"/>
                </a:solidFill>
                <a:effectLst/>
                <a:latin typeface="Adobe Caslon Pro" panose="0205050205050A020403" pitchFamily="18" charset="0"/>
              </a:rPr>
              <a:t> en Port</a:t>
            </a:r>
            <a:r>
              <a:rPr lang="nl-NL" sz="2400" dirty="0">
                <a:solidFill>
                  <a:schemeClr val="tx1"/>
                </a:solidFill>
                <a:effectLst/>
                <a:latin typeface="Adobe Caslon Pro" panose="0205050205050A020403" pitchFamily="18" charset="0"/>
              </a:rPr>
              <a:t>, maar ook in </a:t>
            </a:r>
            <a:r>
              <a:rPr lang="nl-NL" sz="2400" u="sng" dirty="0">
                <a:solidFill>
                  <a:schemeClr val="tx1"/>
                </a:solidFill>
                <a:effectLst/>
                <a:latin typeface="Adobe Caslon Pro" panose="0205050205050A020403" pitchFamily="18" charset="0"/>
              </a:rPr>
              <a:t>klassieke, soepele gerijpte wijnen</a:t>
            </a:r>
            <a:r>
              <a:rPr lang="nl-NL" sz="2400" dirty="0">
                <a:solidFill>
                  <a:schemeClr val="tx1"/>
                </a:solidFill>
                <a:effectLst/>
                <a:latin typeface="Adobe Caslon Pro" panose="0205050205050A020403" pitchFamily="18" charset="0"/>
              </a:rPr>
              <a:t>. </a:t>
            </a:r>
            <a:br>
              <a:rPr lang="nl-NL" sz="2400" dirty="0">
                <a:solidFill>
                  <a:schemeClr val="tx1"/>
                </a:solidFill>
                <a:effectLst/>
                <a:latin typeface="Adobe Caslon Pro" panose="0205050205050A020403" pitchFamily="18" charset="0"/>
              </a:rPr>
            </a:br>
            <a:r>
              <a:rPr lang="nl-NL" sz="2400" b="1" u="sng" dirty="0">
                <a:solidFill>
                  <a:schemeClr val="tx1"/>
                </a:solidFill>
                <a:effectLst/>
                <a:latin typeface="Adobe Caslon Pro" panose="0205050205050A020403" pitchFamily="18" charset="0"/>
              </a:rPr>
              <a:t>FRAMBOOS</a:t>
            </a:r>
            <a:r>
              <a:rPr lang="nl-NL" sz="2400" dirty="0">
                <a:solidFill>
                  <a:schemeClr val="tx1"/>
                </a:solidFill>
                <a:effectLst/>
                <a:latin typeface="Adobe Caslon Pro" panose="0205050205050A020403" pitchFamily="18" charset="0"/>
              </a:rPr>
              <a:t>; Komt vaak voor in rode wijnen van diverse druivensoorten, meestal in combinatie met cassis. Zeer karakteristiek voor de </a:t>
            </a:r>
            <a:r>
              <a:rPr lang="nl-NL" sz="2400" b="1" u="sng" dirty="0">
                <a:solidFill>
                  <a:schemeClr val="tx1"/>
                </a:solidFill>
                <a:effectLst/>
                <a:latin typeface="Adobe Caslon Pro" panose="0205050205050A020403" pitchFamily="18" charset="0"/>
              </a:rPr>
              <a:t>Pinot </a:t>
            </a:r>
            <a:r>
              <a:rPr lang="nl-NL" sz="2400" b="1" u="sng" dirty="0" err="1">
                <a:solidFill>
                  <a:schemeClr val="tx1"/>
                </a:solidFill>
                <a:effectLst/>
                <a:latin typeface="Adobe Caslon Pro" panose="0205050205050A020403" pitchFamily="18" charset="0"/>
              </a:rPr>
              <a:t>Noir</a:t>
            </a:r>
            <a:r>
              <a:rPr lang="nl-NL" sz="2400" dirty="0">
                <a:solidFill>
                  <a:schemeClr val="tx1"/>
                </a:solidFill>
                <a:effectLst/>
                <a:latin typeface="Adobe Caslon Pro" panose="0205050205050A020403" pitchFamily="18" charset="0"/>
              </a:rPr>
              <a:t>, in een uitgesproken </a:t>
            </a:r>
            <a:r>
              <a:rPr lang="nl-NL" sz="2400" b="1" u="sng" dirty="0">
                <a:solidFill>
                  <a:schemeClr val="tx1"/>
                </a:solidFill>
                <a:effectLst/>
                <a:latin typeface="Adobe Caslon Pro" panose="0205050205050A020403" pitchFamily="18" charset="0"/>
              </a:rPr>
              <a:t>Cabernet Franc </a:t>
            </a:r>
            <a:r>
              <a:rPr lang="nl-NL" sz="2400" dirty="0">
                <a:solidFill>
                  <a:schemeClr val="tx1"/>
                </a:solidFill>
                <a:effectLst/>
                <a:latin typeface="Adobe Caslon Pro" panose="0205050205050A020403" pitchFamily="18" charset="0"/>
              </a:rPr>
              <a:t>en in sommige </a:t>
            </a:r>
            <a:r>
              <a:rPr lang="nl-NL" sz="2400" b="1" u="sng" dirty="0" err="1">
                <a:solidFill>
                  <a:schemeClr val="tx1"/>
                </a:solidFill>
                <a:effectLst/>
                <a:latin typeface="Adobe Caslon Pro" panose="0205050205050A020403" pitchFamily="18" charset="0"/>
              </a:rPr>
              <a:t>Syrah</a:t>
            </a:r>
            <a:r>
              <a:rPr lang="nl-NL" sz="2400" dirty="0">
                <a:solidFill>
                  <a:schemeClr val="tx1"/>
                </a:solidFill>
                <a:effectLst/>
                <a:latin typeface="Adobe Caslon Pro" panose="0205050205050A020403" pitchFamily="18" charset="0"/>
              </a:rPr>
              <a:t>-wijnen.</a:t>
            </a:r>
            <a:br>
              <a:rPr lang="nl-NL" sz="2400" dirty="0">
                <a:solidFill>
                  <a:schemeClr val="tx1"/>
                </a:solidFill>
                <a:effectLst/>
                <a:latin typeface="Adobe Caslon Pro" panose="0205050205050A020403" pitchFamily="18" charset="0"/>
              </a:rPr>
            </a:br>
            <a:r>
              <a:rPr lang="nl-NL" sz="2400" b="1" u="sng" dirty="0">
                <a:solidFill>
                  <a:schemeClr val="tx1"/>
                </a:solidFill>
                <a:effectLst/>
                <a:latin typeface="Adobe Caslon Pro" panose="0205050205050A020403" pitchFamily="18" charset="0"/>
              </a:rPr>
              <a:t>ZWARTE BES </a:t>
            </a:r>
            <a:r>
              <a:rPr lang="nl-NL" sz="2400" dirty="0">
                <a:solidFill>
                  <a:schemeClr val="tx1"/>
                </a:solidFill>
                <a:effectLst/>
                <a:latin typeface="Adobe Caslon Pro" panose="0205050205050A020403" pitchFamily="18" charset="0"/>
              </a:rPr>
              <a:t>(cassis); Een klassieker en een teken van rijpheid. Belangrijk is om een onderscheid te maken tussen het aroma van de </a:t>
            </a:r>
            <a:r>
              <a:rPr lang="nl-NL" sz="2400" u="sng" dirty="0">
                <a:solidFill>
                  <a:schemeClr val="tx1"/>
                </a:solidFill>
                <a:effectLst/>
                <a:latin typeface="Adobe Caslon Pro" panose="0205050205050A020403" pitchFamily="18" charset="0"/>
              </a:rPr>
              <a:t>vrucht</a:t>
            </a:r>
            <a:r>
              <a:rPr lang="nl-NL" sz="2400" dirty="0">
                <a:solidFill>
                  <a:schemeClr val="tx1"/>
                </a:solidFill>
                <a:effectLst/>
                <a:latin typeface="Adobe Caslon Pro" panose="0205050205050A020403" pitchFamily="18" charset="0"/>
              </a:rPr>
              <a:t> en dat van de </a:t>
            </a:r>
            <a:r>
              <a:rPr lang="nl-NL" sz="2400" b="1" u="sng" dirty="0">
                <a:solidFill>
                  <a:schemeClr val="tx1"/>
                </a:solidFill>
                <a:effectLst/>
                <a:latin typeface="Adobe Caslon Pro" panose="0205050205050A020403" pitchFamily="18" charset="0"/>
              </a:rPr>
              <a:t>jonge knoppen of bladeren </a:t>
            </a:r>
            <a:r>
              <a:rPr lang="nl-NL" sz="2400" dirty="0">
                <a:solidFill>
                  <a:schemeClr val="tx1"/>
                </a:solidFill>
                <a:effectLst/>
                <a:latin typeface="Adobe Caslon Pro" panose="0205050205050A020403" pitchFamily="18" charset="0"/>
              </a:rPr>
              <a:t>(zie witte aroma’s). Het is een intens en zeer stabiel aroma dat gedurende jaren aanwezig blijft. Pinot </a:t>
            </a:r>
            <a:r>
              <a:rPr lang="nl-NL" sz="2400" dirty="0" err="1">
                <a:solidFill>
                  <a:schemeClr val="tx1"/>
                </a:solidFill>
                <a:effectLst/>
                <a:latin typeface="Adobe Caslon Pro" panose="0205050205050A020403" pitchFamily="18" charset="0"/>
              </a:rPr>
              <a:t>Noir</a:t>
            </a:r>
            <a:r>
              <a:rPr lang="nl-NL" sz="2400" dirty="0">
                <a:solidFill>
                  <a:schemeClr val="tx1"/>
                </a:solidFill>
                <a:effectLst/>
                <a:latin typeface="Adobe Caslon Pro" panose="0205050205050A020403" pitchFamily="18" charset="0"/>
              </a:rPr>
              <a:t> (sommige) en in mooie  Cabernet-</a:t>
            </a:r>
            <a:r>
              <a:rPr lang="nl-NL" sz="2400" dirty="0" err="1">
                <a:solidFill>
                  <a:schemeClr val="tx1"/>
                </a:solidFill>
                <a:effectLst/>
                <a:latin typeface="Adobe Caslon Pro" panose="0205050205050A020403" pitchFamily="18" charset="0"/>
              </a:rPr>
              <a:t>Sauvignon</a:t>
            </a:r>
            <a:r>
              <a:rPr lang="nl-NL" sz="2400" dirty="0">
                <a:solidFill>
                  <a:schemeClr val="tx1"/>
                </a:solidFill>
                <a:effectLst/>
                <a:latin typeface="Adobe Caslon Pro" panose="0205050205050A020403" pitchFamily="18" charset="0"/>
              </a:rPr>
              <a:t>.</a:t>
            </a:r>
            <a:br>
              <a:rPr lang="nl-NL" sz="2400" dirty="0">
                <a:solidFill>
                  <a:schemeClr val="tx1"/>
                </a:solidFill>
                <a:effectLst/>
                <a:latin typeface="Adobe Caslon Pro" panose="0205050205050A020403" pitchFamily="18" charset="0"/>
              </a:rPr>
            </a:br>
            <a:endParaRPr lang="nl-BE" sz="2800" dirty="0">
              <a:latin typeface="Adobe Caslon Pro" panose="0205050205050A020403" pitchFamily="18" charset="0"/>
            </a:endParaRPr>
          </a:p>
        </p:txBody>
      </p:sp>
    </p:spTree>
    <p:extLst>
      <p:ext uri="{BB962C8B-B14F-4D97-AF65-F5344CB8AC3E}">
        <p14:creationId xmlns:p14="http://schemas.microsoft.com/office/powerpoint/2010/main" val="70585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9F14C6B2-17DC-4A16-A208-8293D28BCFFD}"/>
              </a:ext>
            </a:extLst>
          </p:cNvPr>
          <p:cNvSpPr txBox="1"/>
          <p:nvPr/>
        </p:nvSpPr>
        <p:spPr>
          <a:xfrm>
            <a:off x="251520" y="116632"/>
            <a:ext cx="8784976" cy="6555641"/>
          </a:xfrm>
          <a:prstGeom prst="rect">
            <a:avLst/>
          </a:prstGeom>
          <a:noFill/>
        </p:spPr>
        <p:txBody>
          <a:bodyPr wrap="square" rtlCol="0">
            <a:spAutoFit/>
          </a:bodyPr>
          <a:lstStyle/>
          <a:p>
            <a:r>
              <a:rPr lang="nl-NL" sz="2800" b="1" u="sng" dirty="0"/>
              <a:t>BRAAMBES</a:t>
            </a:r>
            <a:r>
              <a:rPr lang="nl-NL" sz="2800" dirty="0"/>
              <a:t>; aroma tussen dat van de zwarte bes en de framboos. Het is kruidiger, bijna dierlijk. Kenmerkend voor </a:t>
            </a:r>
            <a:r>
              <a:rPr lang="nl-NL" sz="2800" b="1" u="sng" dirty="0"/>
              <a:t>Merlot en </a:t>
            </a:r>
            <a:r>
              <a:rPr lang="nl-NL" sz="2800" b="1" u="sng" dirty="0" err="1"/>
              <a:t>Syrah</a:t>
            </a:r>
            <a:r>
              <a:rPr lang="nl-NL" sz="2800" dirty="0"/>
              <a:t>. Het aroma gaat goed samen met verse eik.</a:t>
            </a:r>
            <a:br>
              <a:rPr lang="nl-NL" sz="2800" dirty="0"/>
            </a:br>
            <a:r>
              <a:rPr lang="nl-NL" sz="2800" b="1" u="sng" dirty="0"/>
              <a:t>KERS</a:t>
            </a:r>
            <a:r>
              <a:rPr lang="nl-NL" sz="2800" dirty="0"/>
              <a:t>; is een edel aroma, dat zelden voorkomt in jonge rode wijnen. Het aroma ontwikkeld zich een jaar na bottelen, nooit dominant. Typisch voor de dieprode </a:t>
            </a:r>
            <a:r>
              <a:rPr lang="nl-NL" sz="2800" b="1" u="sng" dirty="0"/>
              <a:t>Bourgognes</a:t>
            </a:r>
            <a:r>
              <a:rPr lang="nl-NL" sz="2800" dirty="0"/>
              <a:t>, in combinatie met cassis en frambozen in de </a:t>
            </a:r>
            <a:r>
              <a:rPr lang="nl-NL" sz="2800" dirty="0" err="1"/>
              <a:t>Côtes</a:t>
            </a:r>
            <a:r>
              <a:rPr lang="nl-NL" sz="2800" dirty="0"/>
              <a:t> de </a:t>
            </a:r>
            <a:r>
              <a:rPr lang="nl-NL" sz="2800" dirty="0" err="1"/>
              <a:t>Nuits</a:t>
            </a:r>
            <a:r>
              <a:rPr lang="nl-NL" sz="2800" dirty="0"/>
              <a:t>. </a:t>
            </a:r>
            <a:r>
              <a:rPr lang="nl-NL" sz="2800" b="1" u="sng" dirty="0"/>
              <a:t>Zeer typisch voor Pinot </a:t>
            </a:r>
            <a:r>
              <a:rPr lang="nl-NL" sz="2800" b="1" u="sng" dirty="0" err="1"/>
              <a:t>Noir</a:t>
            </a:r>
            <a:r>
              <a:rPr lang="nl-NL" sz="2800" dirty="0"/>
              <a:t>.</a:t>
            </a:r>
            <a:br>
              <a:rPr lang="nl-NL" sz="2800" dirty="0"/>
            </a:br>
            <a:r>
              <a:rPr lang="nl-NL" sz="2800" b="1" u="sng" dirty="0"/>
              <a:t>VIOOLTJE</a:t>
            </a:r>
            <a:r>
              <a:rPr lang="nl-NL" sz="2800" dirty="0"/>
              <a:t>; één van de gemakkelijkst waarneembare en herkenbare bloemengeuren. Het is een van de mooiste geuren van de rode wijnen. </a:t>
            </a:r>
            <a:br>
              <a:rPr lang="nl-NL" sz="2800" dirty="0"/>
            </a:br>
            <a:r>
              <a:rPr lang="nl-NL" sz="2800" b="1" u="sng" dirty="0"/>
              <a:t>GROENE PAPRIKA</a:t>
            </a:r>
            <a:r>
              <a:rPr lang="nl-NL" sz="2800" dirty="0"/>
              <a:t>; zeer kenmerkend in Cabernet,  zowel bij Cabernet Franc als Cabernet </a:t>
            </a:r>
            <a:r>
              <a:rPr lang="nl-NL" sz="2800" dirty="0" err="1"/>
              <a:t>Sauvignon</a:t>
            </a:r>
            <a:r>
              <a:rPr lang="nl-NL" sz="2800" dirty="0"/>
              <a:t> (zeer sterk aanwezig in koelere streken). </a:t>
            </a:r>
            <a:endParaRPr lang="nl-BE" dirty="0"/>
          </a:p>
        </p:txBody>
      </p:sp>
    </p:spTree>
    <p:extLst>
      <p:ext uri="{BB962C8B-B14F-4D97-AF65-F5344CB8AC3E}">
        <p14:creationId xmlns:p14="http://schemas.microsoft.com/office/powerpoint/2010/main" val="3133553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784976" cy="936104"/>
          </a:xfrm>
        </p:spPr>
        <p:txBody>
          <a:bodyPr anchor="t"/>
          <a:lstStyle/>
          <a:p>
            <a:pPr algn="l">
              <a:lnSpc>
                <a:spcPct val="100000"/>
              </a:lnSpc>
            </a:pP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3" name="Tekstvak 2">
            <a:extLst>
              <a:ext uri="{FF2B5EF4-FFF2-40B4-BE49-F238E27FC236}">
                <a16:creationId xmlns:a16="http://schemas.microsoft.com/office/drawing/2014/main" id="{053FFDAF-5E35-4738-982D-8BD644DAAE1C}"/>
              </a:ext>
            </a:extLst>
          </p:cNvPr>
          <p:cNvSpPr txBox="1"/>
          <p:nvPr/>
        </p:nvSpPr>
        <p:spPr>
          <a:xfrm>
            <a:off x="392922" y="0"/>
            <a:ext cx="8784976" cy="6494085"/>
          </a:xfrm>
          <a:prstGeom prst="rect">
            <a:avLst/>
          </a:prstGeom>
          <a:noFill/>
        </p:spPr>
        <p:txBody>
          <a:bodyPr wrap="square" rtlCol="0">
            <a:spAutoFit/>
          </a:bodyPr>
          <a:lstStyle/>
          <a:p>
            <a:r>
              <a:rPr lang="nl-NL" sz="2600" b="1" u="sng" dirty="0"/>
              <a:t>TRUFFEL</a:t>
            </a:r>
            <a:r>
              <a:rPr lang="nl-NL" sz="2600" dirty="0"/>
              <a:t>; aanwezig in grote Bordeauxwijnen, (ondergrond rijk aan ijzerslakken). In sommige </a:t>
            </a:r>
            <a:r>
              <a:rPr lang="nl-NL" sz="2600" dirty="0" err="1"/>
              <a:t>Médoc’s</a:t>
            </a:r>
            <a:r>
              <a:rPr lang="nl-NL" sz="2600" dirty="0"/>
              <a:t>, Saint-Emilion en </a:t>
            </a:r>
            <a:r>
              <a:rPr lang="nl-NL" sz="2600" dirty="0" err="1"/>
              <a:t>Pomerol</a:t>
            </a:r>
            <a:r>
              <a:rPr lang="nl-NL" sz="2600" dirty="0"/>
              <a:t>.</a:t>
            </a:r>
            <a:br>
              <a:rPr lang="nl-NL" sz="2600" dirty="0"/>
            </a:br>
            <a:r>
              <a:rPr lang="nl-NL" sz="2600" b="1" u="sng" dirty="0"/>
              <a:t>ZOETHOUT</a:t>
            </a:r>
            <a:r>
              <a:rPr lang="nl-NL" sz="2600" dirty="0"/>
              <a:t>; De tannine van diverse druivenrassen (o.a. Merlot, Cabernet-</a:t>
            </a:r>
            <a:r>
              <a:rPr lang="nl-NL" sz="2600" dirty="0" err="1"/>
              <a:t>Sauvignon</a:t>
            </a:r>
            <a:r>
              <a:rPr lang="nl-NL" sz="2600" dirty="0"/>
              <a:t>, Pinot) vormen met die van de houten vaten dit aroma in grote rijpere wijnen.</a:t>
            </a:r>
            <a:br>
              <a:rPr lang="nl-NL" sz="2600" dirty="0"/>
            </a:br>
            <a:r>
              <a:rPr lang="nl-NL" sz="2600" b="1" u="sng" dirty="0"/>
              <a:t>VANILLE</a:t>
            </a:r>
            <a:r>
              <a:rPr lang="nl-NL" sz="2600" dirty="0"/>
              <a:t>; komt vaak voor in witte en rode wijnen die op eikenhouten (vooral Amerikaans) vaten werden gelagerd. Men kan het aroma echter ook terug vinden in wijnen die </a:t>
            </a:r>
            <a:r>
              <a:rPr lang="nl-NL" sz="2600" b="1" i="1" u="sng" dirty="0"/>
              <a:t>nooit op vat hebben gelegen</a:t>
            </a:r>
            <a:r>
              <a:rPr lang="nl-NL" sz="2600" dirty="0"/>
              <a:t>.</a:t>
            </a:r>
            <a:br>
              <a:rPr lang="nl-NL" sz="2600" dirty="0"/>
            </a:br>
            <a:r>
              <a:rPr lang="nl-NL" sz="2600" b="1" u="sng" dirty="0"/>
              <a:t>PEPER</a:t>
            </a:r>
            <a:r>
              <a:rPr lang="nl-NL" sz="2600" dirty="0"/>
              <a:t>; moeilijker waarneembaar aroma, omdat het niet vergezeld is van de pikante smaak. Als verfijnd aroma soms aanwezig in de </a:t>
            </a:r>
            <a:r>
              <a:rPr lang="nl-NL" sz="2600" dirty="0" err="1"/>
              <a:t>Syrah</a:t>
            </a:r>
            <a:r>
              <a:rPr lang="nl-NL" sz="2600" dirty="0"/>
              <a:t>- of Cabernetwijnen.</a:t>
            </a:r>
            <a:br>
              <a:rPr lang="nl-NL" sz="2600" dirty="0"/>
            </a:br>
            <a:r>
              <a:rPr lang="nl-NL" sz="2600" b="1" u="sng" dirty="0"/>
              <a:t>GEROOKT</a:t>
            </a:r>
            <a:r>
              <a:rPr lang="nl-NL" sz="2600" dirty="0"/>
              <a:t>; is vaak verbonden met de ondergrond en wordt soms verward met de bittere reuk van te sterk gebrande eiken vaten.</a:t>
            </a:r>
          </a:p>
        </p:txBody>
      </p:sp>
    </p:spTree>
    <p:extLst>
      <p:ext uri="{BB962C8B-B14F-4D97-AF65-F5344CB8AC3E}">
        <p14:creationId xmlns:p14="http://schemas.microsoft.com/office/powerpoint/2010/main" val="62507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E0F64EE5-342A-48F7-B1BC-3CADCD81DB4B}"/>
              </a:ext>
            </a:extLst>
          </p:cNvPr>
          <p:cNvSpPr txBox="1"/>
          <p:nvPr/>
        </p:nvSpPr>
        <p:spPr>
          <a:xfrm>
            <a:off x="0" y="0"/>
            <a:ext cx="9144000" cy="6186309"/>
          </a:xfrm>
          <a:prstGeom prst="rect">
            <a:avLst/>
          </a:prstGeom>
          <a:noFill/>
        </p:spPr>
        <p:txBody>
          <a:bodyPr wrap="square">
            <a:spAutoFit/>
          </a:bodyPr>
          <a:lstStyle/>
          <a:p>
            <a:r>
              <a:rPr lang="nl-NL" b="1" u="sng" dirty="0"/>
              <a:t>Termen en begrippen;</a:t>
            </a:r>
          </a:p>
          <a:p>
            <a:endParaRPr lang="nl-NL" u="sng" dirty="0"/>
          </a:p>
          <a:p>
            <a:r>
              <a:rPr lang="nl-NL" b="1" u="sng" dirty="0" err="1"/>
              <a:t>Maturité</a:t>
            </a:r>
            <a:r>
              <a:rPr lang="nl-NL" b="1" u="sng" dirty="0"/>
              <a:t> </a:t>
            </a:r>
            <a:r>
              <a:rPr lang="nl-NL" b="1" u="sng" dirty="0" err="1"/>
              <a:t>phénolique</a:t>
            </a:r>
            <a:r>
              <a:rPr lang="nl-NL" b="1" u="sng" dirty="0"/>
              <a:t> </a:t>
            </a:r>
            <a:r>
              <a:rPr lang="nl-NL" dirty="0"/>
              <a:t>: (rijpheid van de tannine) De beste tannine komen voor in de schil van een rijpe druif. Het is belangrijk voor het bepalen van het oogsttijdstip, dat niet enkel het suiker- en zuurgehalte bereikt is, maar ook de rijpheid van tannine/schil.</a:t>
            </a:r>
          </a:p>
          <a:p>
            <a:r>
              <a:rPr lang="nl-NL" b="1" u="sng" dirty="0"/>
              <a:t>Le chapeau</a:t>
            </a:r>
            <a:r>
              <a:rPr lang="nl-NL" dirty="0"/>
              <a:t>;  (de “hoed”) tijdens het gisten gaan pitjes en schillen aan elkaar beginnen kleven en gaan bovenop (door stijgend koolzuurgas) het gistende sap een laag of hoed gaan vormen. Voor een goede vinificatie wordt de chapeau regelmatig gebroken en terug onder het sap gemengd om een maximale extractie te bekomen.</a:t>
            </a:r>
          </a:p>
          <a:p>
            <a:r>
              <a:rPr lang="nl-NL" b="1" u="sng" dirty="0" err="1"/>
              <a:t>Pigeage</a:t>
            </a:r>
            <a:r>
              <a:rPr lang="nl-NL" b="1" dirty="0"/>
              <a:t>; </a:t>
            </a:r>
            <a:r>
              <a:rPr lang="nl-NL" dirty="0"/>
              <a:t>het onderdompelen van de chapeau tijdens de vinificatie. Kan manueel gebeuren of machinaal. Hierdoor komen de vaste bestanddelen terug in contact met het sap.  </a:t>
            </a:r>
          </a:p>
          <a:p>
            <a:r>
              <a:rPr lang="nl-NL" b="1" u="sng" dirty="0" err="1"/>
              <a:t>Remontage</a:t>
            </a:r>
            <a:r>
              <a:rPr lang="nl-NL" b="1" dirty="0"/>
              <a:t>; </a:t>
            </a:r>
            <a:r>
              <a:rPr lang="nl-NL" dirty="0"/>
              <a:t>hier wordt een gedeelte van het gistende sap onderaan afgetapt en direct bovenaan terug op de chapeau gepompt. Is eenvoudiger en vlugger, maar pompen kan pitten kneuzen = bitterstoffen.</a:t>
            </a:r>
          </a:p>
          <a:p>
            <a:r>
              <a:rPr lang="nl-NL" b="1" u="sng" dirty="0"/>
              <a:t>Delistage</a:t>
            </a:r>
            <a:r>
              <a:rPr lang="nl-NL" b="1" dirty="0"/>
              <a:t>;  </a:t>
            </a:r>
            <a:r>
              <a:rPr lang="nl-NL" dirty="0"/>
              <a:t>hier wordt al het gistende sap/most onderaan de gistingskuip volledig afgetapt naar een andere </a:t>
            </a:r>
            <a:r>
              <a:rPr lang="nl-NL" dirty="0" err="1"/>
              <a:t>cuve</a:t>
            </a:r>
            <a:r>
              <a:rPr lang="nl-NL" dirty="0"/>
              <a:t>. De </a:t>
            </a:r>
            <a:r>
              <a:rPr lang="nl-NL" dirty="0" err="1"/>
              <a:t>châpeau</a:t>
            </a:r>
            <a:r>
              <a:rPr lang="nl-NL" dirty="0"/>
              <a:t> zakt daardoor naar de bodem en breekt in stukken. Direct nadien wordt het vloeibare gedeelte terug bovenaan de chapeau gepompt.</a:t>
            </a:r>
          </a:p>
          <a:p>
            <a:r>
              <a:rPr lang="nl-NL" b="1" u="sng" dirty="0" err="1"/>
              <a:t>Cuvage</a:t>
            </a:r>
            <a:r>
              <a:rPr lang="nl-NL" b="1" u="sng" dirty="0"/>
              <a:t>, </a:t>
            </a:r>
            <a:r>
              <a:rPr lang="nl-NL" b="1" u="sng" dirty="0" err="1"/>
              <a:t>cuvaison</a:t>
            </a:r>
            <a:r>
              <a:rPr lang="nl-NL" b="1" dirty="0"/>
              <a:t>; </a:t>
            </a:r>
            <a:r>
              <a:rPr lang="nl-NL" dirty="0"/>
              <a:t>de tijd waarbij de most in contact blijft met zijn vaste bestanddelen. In die periode gebeuren de extracties, deze duurtijd zal bepalen hoeveel kleurstoffen en tannine er in de wijn terecht komen.</a:t>
            </a:r>
          </a:p>
        </p:txBody>
      </p:sp>
      <p:pic>
        <p:nvPicPr>
          <p:cNvPr id="4" name="Afbeelding 3">
            <a:extLst>
              <a:ext uri="{FF2B5EF4-FFF2-40B4-BE49-F238E27FC236}">
                <a16:creationId xmlns:a16="http://schemas.microsoft.com/office/drawing/2014/main" id="{53F5175A-E63C-45A2-9B10-7D0327DAB1E1}"/>
              </a:ext>
            </a:extLst>
          </p:cNvPr>
          <p:cNvPicPr>
            <a:picLocks noChangeAspect="1"/>
          </p:cNvPicPr>
          <p:nvPr/>
        </p:nvPicPr>
        <p:blipFill>
          <a:blip r:embed="rId2"/>
          <a:stretch>
            <a:fillRect/>
          </a:stretch>
        </p:blipFill>
        <p:spPr>
          <a:xfrm>
            <a:off x="5436096" y="3284984"/>
            <a:ext cx="3538364" cy="3694052"/>
          </a:xfrm>
          <a:prstGeom prst="rect">
            <a:avLst/>
          </a:prstGeom>
        </p:spPr>
      </p:pic>
    </p:spTree>
    <p:extLst>
      <p:ext uri="{BB962C8B-B14F-4D97-AF65-F5344CB8AC3E}">
        <p14:creationId xmlns:p14="http://schemas.microsoft.com/office/powerpoint/2010/main" val="171671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0</TotalTime>
  <Words>3467</Words>
  <Application>Microsoft Office PowerPoint</Application>
  <PresentationFormat>Diavoorstelling (4:3)</PresentationFormat>
  <Paragraphs>225</Paragraphs>
  <Slides>37</Slides>
  <Notes>6</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37</vt:i4>
      </vt:variant>
    </vt:vector>
  </HeadingPairs>
  <TitlesOfParts>
    <vt:vector size="45" baseType="lpstr">
      <vt:lpstr>Adobe Caslon Pro</vt:lpstr>
      <vt:lpstr>Arial</vt:lpstr>
      <vt:lpstr>Calibri</vt:lpstr>
      <vt:lpstr>Century Gothic</vt:lpstr>
      <vt:lpstr>Courier New</vt:lpstr>
      <vt:lpstr>Palatino Linotype</vt:lpstr>
      <vt:lpstr>Times New Roman</vt:lpstr>
      <vt:lpstr>Executive</vt:lpstr>
      <vt:lpstr> </vt:lpstr>
      <vt:lpstr>PowerPoint-presentatie</vt:lpstr>
      <vt:lpstr>        </vt:lpstr>
      <vt:lpstr>PowerPoint-presentatie</vt:lpstr>
      <vt:lpstr>        </vt:lpstr>
      <vt:lpstr>Aroma‘s in rode wijn:  AARDBEI; twee nuances, vers geplukt fruit; courant aanwezig in rosé en jonge wijnen. Zeer rijpe bessen / aardbeiconfituur, is een warmere geur die vaker voorkomt.  Het aroma dat aanwezig kan zijn in Banyuls en Port, maar ook in klassieke, soepele gerijpte wijnen.  FRAMBOOS; Komt vaak voor in rode wijnen van diverse druivensoorten, meestal in combinatie met cassis. Zeer karakteristiek voor de Pinot Noir, in een uitgesproken Cabernet Franc en in sommige Syrah-wijnen. ZWARTE BES (cassis); Een klassieker en een teken van rijpheid. Belangrijk is om een onderscheid te maken tussen het aroma van de vrucht en dat van de jonge knoppen of bladeren (zie witte aroma’s). Het is een intens en zeer stabiel aroma dat gedurende jaren aanwezig blijft. Pinot Noir (sommige) en in mooie  Cabernet-Sauvignon. </vt:lpstr>
      <vt:lpstr>PowerPoint-presentatie</vt:lpstr>
      <vt:lpstr>        </vt:lpstr>
      <vt:lpstr>PowerPoint-presentatie</vt:lpstr>
      <vt:lpstr>Lekwijn; dit is het gedeelte wijn dat na de gisting zonder persen kan afgescheiden worden van de pulp.  Perswijn; is het gedeelte wijn dat verkregen wordt door de pulp uit te persen, is van een mindere kwaliteit. Meestal zal men de twee mengen.    Malolactische gisting; tijdens dit proces worden scherpe appelzuren omgezet in melkzuur, wat de wijn een zachtere smaak geeft.   Vat rijping; rode wijnen worden zeer vaak opgevoed op houten vaten, die heeft twee effecten, de wijn zal tijdens het verblijf op het hout zuurstof opnemen. Hout laat zuurstof door, waardoor de wijn verzacht, anderzijds zal het hout, meestal eik, smaak en aroma aan de wijn geven.  Franse eik; deze eiksoort heeft fijnere poriën en heeft fijne aroma’s. Bij rijping zal dit vaak resulteren in typische “cedertoetsen” of sigarenkistje. Amerikaanse eik; hier zijn de vanille aroma’s meer aanwezig, iets grotere poriën waardoor de wijn iets meer zuurstof krijgt.  Le ouillage; dit is het bijvullen van de wijnvaten opdat de wijn niet in aanraking zou komen met de zuurstof uit de lucht.         </vt:lpstr>
      <vt:lpstr>        </vt:lpstr>
      <vt:lpstr>        </vt:lpstr>
      <vt:lpstr>        </vt:lpstr>
      <vt:lpstr>Macération carbonique        </vt:lpstr>
      <vt:lpstr>        </vt:lpstr>
      <vt:lpstr>        </vt:lpstr>
      <vt:lpstr>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Degustatie</vt:lpstr>
      <vt:lpstr>Degustatie wijn 1;     Carmenere  Antu Montgras   </vt:lpstr>
      <vt:lpstr>Degustatie wijn 2;   Ch. Haut Ballet 2013    Fronsac AOP    </vt:lpstr>
      <vt:lpstr>Degustatie wijn 3:   Altydgedacht Pinotage 2012      </vt:lpstr>
      <vt:lpstr>Degustatie wijn 4: Muriel  Gran reserva 2011 Rioja </vt:lpstr>
      <vt:lpstr>Degustatie  wijn 5: Domaine Arretxea  Cuvee Haitza 1999 Irouléguy AOC   </vt:lpstr>
      <vt:lpstr>Degustatie wijn 6;  Ben Marco Malbec 2015 Mendoza  </vt:lpstr>
      <vt:lpstr>Degustatie wijn 7: Ridgeback Cabernet Franc 2018  Paarl   </vt:lpstr>
      <vt:lpstr>Degustatie wijn 8: Tamero Primitivo di Manduria 2016      </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marc</dc:creator>
  <cp:lastModifiedBy>Luc Schreyen</cp:lastModifiedBy>
  <cp:revision>601</cp:revision>
  <dcterms:created xsi:type="dcterms:W3CDTF">2010-02-11T18:51:15Z</dcterms:created>
  <dcterms:modified xsi:type="dcterms:W3CDTF">2022-07-19T13:03:21Z</dcterms:modified>
</cp:coreProperties>
</file>