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95" r:id="rId5"/>
    <p:sldId id="299" r:id="rId6"/>
    <p:sldId id="300" r:id="rId7"/>
    <p:sldId id="301" r:id="rId8"/>
    <p:sldId id="302" r:id="rId9"/>
    <p:sldId id="274" r:id="rId10"/>
    <p:sldId id="259" r:id="rId11"/>
    <p:sldId id="260" r:id="rId12"/>
    <p:sldId id="261" r:id="rId13"/>
    <p:sldId id="276" r:id="rId14"/>
    <p:sldId id="262" r:id="rId15"/>
    <p:sldId id="277" r:id="rId16"/>
    <p:sldId id="263" r:id="rId17"/>
    <p:sldId id="264" r:id="rId18"/>
    <p:sldId id="278" r:id="rId19"/>
    <p:sldId id="298" r:id="rId20"/>
    <p:sldId id="297" r:id="rId21"/>
    <p:sldId id="265" r:id="rId22"/>
    <p:sldId id="321" r:id="rId23"/>
    <p:sldId id="267" r:id="rId24"/>
    <p:sldId id="291" r:id="rId25"/>
    <p:sldId id="308" r:id="rId26"/>
    <p:sldId id="309" r:id="rId27"/>
    <p:sldId id="292" r:id="rId28"/>
    <p:sldId id="293" r:id="rId29"/>
    <p:sldId id="294" r:id="rId30"/>
    <p:sldId id="285" r:id="rId31"/>
    <p:sldId id="272" r:id="rId32"/>
    <p:sldId id="322" r:id="rId33"/>
    <p:sldId id="313" r:id="rId34"/>
    <p:sldId id="318" r:id="rId35"/>
    <p:sldId id="315" r:id="rId36"/>
    <p:sldId id="320" r:id="rId37"/>
    <p:sldId id="316" r:id="rId38"/>
  </p:sldIdLst>
  <p:sldSz cx="12192000" cy="6858000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9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20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795A21-7461-4E46-9F4F-C8BF31DA30D2}" type="datetimeFigureOut">
              <a:rPr lang="nl-BE"/>
              <a:pPr>
                <a:defRPr/>
              </a:pPr>
              <a:t>23/05/2019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AB46DF-316B-496C-B5AA-0A155DB471F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56390-4306-4F30-A125-35CD2AA3382D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15FA-1612-446B-A427-2F2B08154050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CC32F-FA29-4AAE-906D-4ED560CB669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78FD5-7B26-4ED8-A0B2-279BEE67ECB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36815-B634-4B73-9C15-2D31B8CE39CD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6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7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C5AFF-D48E-4D87-8607-159C1EAC3250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8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9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826A0-F66B-48B5-A419-CEEE577DB9F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4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5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87D74-61EC-45A6-B922-E367CA07E74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3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4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39415-27D4-47B0-962E-08D6131402B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6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7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FC24-70C8-470D-B28E-CE022F3FA01B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6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7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E032-1189-43A3-A77E-DCE8CF5C821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8AB1AA-D7D2-47F4-8B1B-00CB79F1296A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 b="1">
                <a:solidFill>
                  <a:srgbClr val="0070C0"/>
                </a:solidFill>
              </a:rPr>
              <a:t>BORDEAUX wijnen</a:t>
            </a:r>
            <a:endParaRPr lang="nl-BE" b="1">
              <a:solidFill>
                <a:srgbClr val="0070C0"/>
              </a:solidFill>
            </a:endParaRPr>
          </a:p>
        </p:txBody>
      </p:sp>
      <p:sp>
        <p:nvSpPr>
          <p:cNvPr id="14338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l-NL"/>
          </a:p>
          <a:p>
            <a:pPr eaLnBrk="1" hangingPunct="1"/>
            <a:r>
              <a:rPr lang="nl-BE">
                <a:solidFill>
                  <a:schemeClr val="accent1"/>
                </a:solidFill>
              </a:rPr>
              <a:t>Toegankelijke rode seigneurs</a:t>
            </a:r>
          </a:p>
        </p:txBody>
      </p:sp>
      <p:sp>
        <p:nvSpPr>
          <p:cNvPr id="5" name="Tijdelijke aanduiding voor datum 4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6" name="Tijdelijke aanduiding voor voettekst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7" name="Tijdelijke aanduiding voor dianumm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A44AD-5823-4E5C-8AFD-B8920CD13DF6}" type="slidenum">
              <a:rPr lang="nl-BE"/>
              <a:pPr>
                <a:defRPr/>
              </a:pPr>
              <a:t>1</a:t>
            </a:fld>
            <a:endParaRPr lang="nl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b="1">
                <a:solidFill>
                  <a:schemeClr val="accent1"/>
                </a:solidFill>
              </a:rPr>
              <a:t>St. Estephe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23554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/>
              <a:t>Noordelijkste stuk Haut-Medoc</a:t>
            </a:r>
          </a:p>
          <a:p>
            <a:pPr eaLnBrk="1" hangingPunct="1"/>
            <a:r>
              <a:rPr lang="nl-NL"/>
              <a:t>Het dorpje Saint-Estephe is piepklein</a:t>
            </a:r>
          </a:p>
          <a:p>
            <a:pPr eaLnBrk="1" hangingPunct="1"/>
            <a:r>
              <a:rPr lang="nl-NL"/>
              <a:t>1.360 ha aanplantingen met 136 wijnboeren (56 eigen chateau en 80 naar coöperatieven) </a:t>
            </a:r>
          </a:p>
          <a:p>
            <a:pPr eaLnBrk="1" hangingPunct="1"/>
            <a:r>
              <a:rPr lang="nl-NL"/>
              <a:t>Opbrengst: ca. 8.000.000 flessen/jaar waarvan &gt; 25% crus classés</a:t>
            </a:r>
          </a:p>
          <a:p>
            <a:pPr eaLnBrk="1" hangingPunct="1"/>
            <a:r>
              <a:rPr lang="nl-NL"/>
              <a:t>Dikke kiezellaag, daaronder </a:t>
            </a:r>
            <a:r>
              <a:rPr lang="nl-NL" b="1">
                <a:solidFill>
                  <a:schemeClr val="accent1"/>
                </a:solidFill>
              </a:rPr>
              <a:t>klei</a:t>
            </a:r>
            <a:r>
              <a:rPr lang="nl-NL"/>
              <a:t>, leem, mergel en kalk dus…zware bodem, ideaal voor merlotdruif</a:t>
            </a:r>
          </a:p>
          <a:p>
            <a:pPr eaLnBrk="1" hangingPunct="1"/>
            <a:r>
              <a:rPr lang="nl-NL"/>
              <a:t>Toppers: Chateau Montrose, Cos d’Estournel, Calon Segur, Phelan Segur, Haut Beausejour, Cos Labory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FB762-A120-4606-B72C-9F7A2E54F0B2}" type="slidenum">
              <a:rPr lang="nl-BE"/>
              <a:pPr>
                <a:defRPr/>
              </a:pPr>
              <a:t>10</a:t>
            </a:fld>
            <a:endParaRPr lang="nl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b="1">
                <a:solidFill>
                  <a:schemeClr val="accent1"/>
                </a:solidFill>
              </a:rPr>
              <a:t>Chateau Cos Labory </a:t>
            </a:r>
            <a:r>
              <a:rPr lang="nl-NL" sz="1600" b="1">
                <a:solidFill>
                  <a:schemeClr val="accent1"/>
                </a:solidFill>
              </a:rPr>
              <a:t>2014</a:t>
            </a:r>
            <a:r>
              <a:rPr lang="nl-NL" b="1">
                <a:solidFill>
                  <a:schemeClr val="accent1"/>
                </a:solidFill>
              </a:rPr>
              <a:t>     GCC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2457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dirty="0"/>
              <a:t>In 1855 geklasseerd als 5</a:t>
            </a:r>
            <a:r>
              <a:rPr lang="nl-NL" baseline="30000" dirty="0"/>
              <a:t>e</a:t>
            </a:r>
            <a:r>
              <a:rPr lang="nl-NL" dirty="0"/>
              <a:t> G. Cru </a:t>
            </a:r>
            <a:r>
              <a:rPr lang="nl-NL" dirty="0" err="1"/>
              <a:t>Classé</a:t>
            </a:r>
            <a:endParaRPr lang="nl-NL" dirty="0"/>
          </a:p>
          <a:p>
            <a:pPr eaLnBrk="1" hangingPunct="1"/>
            <a:r>
              <a:rPr lang="nl-NL" dirty="0"/>
              <a:t>18 ha. groot, gelegen op een heuvel (</a:t>
            </a:r>
            <a:r>
              <a:rPr lang="nl-NL" dirty="0" err="1"/>
              <a:t>Cos</a:t>
            </a:r>
            <a:r>
              <a:rPr lang="nl-NL" dirty="0"/>
              <a:t>), 8.700 st/ha</a:t>
            </a:r>
          </a:p>
          <a:p>
            <a:pPr eaLnBrk="1" hangingPunct="1"/>
            <a:r>
              <a:rPr lang="nl-NL" dirty="0"/>
              <a:t>60% Cab. </a:t>
            </a:r>
            <a:r>
              <a:rPr lang="nl-NL" dirty="0" err="1"/>
              <a:t>Sauv</a:t>
            </a:r>
            <a:r>
              <a:rPr lang="nl-NL" dirty="0"/>
              <a:t>., 35 % Merlot, 5 % Petit-</a:t>
            </a:r>
            <a:r>
              <a:rPr lang="nl-NL" dirty="0" err="1"/>
              <a:t>Verdot</a:t>
            </a:r>
            <a:endParaRPr lang="nl-NL" dirty="0"/>
          </a:p>
          <a:p>
            <a:pPr eaLnBrk="1" hangingPunct="1"/>
            <a:r>
              <a:rPr lang="nl-NL" dirty="0"/>
              <a:t>Jaarproductie: 30.000 </a:t>
            </a:r>
            <a:r>
              <a:rPr lang="nl-NL" dirty="0" err="1"/>
              <a:t>fl</a:t>
            </a:r>
            <a:r>
              <a:rPr lang="nl-NL" dirty="0"/>
              <a:t>/jaar</a:t>
            </a:r>
          </a:p>
          <a:p>
            <a:pPr eaLnBrk="1" hangingPunct="1"/>
            <a:r>
              <a:rPr lang="nl-NL" dirty="0"/>
              <a:t>Vinificatie inox, dan 2 jaar eiken vaten</a:t>
            </a:r>
          </a:p>
          <a:p>
            <a:pPr eaLnBrk="1" hangingPunct="1"/>
            <a:r>
              <a:rPr lang="nl-NL" dirty="0"/>
              <a:t>Buur van </a:t>
            </a:r>
            <a:r>
              <a:rPr lang="nl-NL" dirty="0" err="1"/>
              <a:t>Cos</a:t>
            </a:r>
            <a:r>
              <a:rPr lang="nl-NL" dirty="0"/>
              <a:t> </a:t>
            </a:r>
            <a:r>
              <a:rPr lang="nl-NL" dirty="0" err="1"/>
              <a:t>d’Estournel</a:t>
            </a:r>
            <a:endParaRPr lang="nl-NL" dirty="0"/>
          </a:p>
          <a:p>
            <a:pPr eaLnBrk="1" hangingPunct="1"/>
            <a:r>
              <a:rPr lang="nl-NL" dirty="0"/>
              <a:t>2014 was een uitstekend jaar voor St. </a:t>
            </a:r>
            <a:r>
              <a:rPr lang="nl-NL" dirty="0" err="1"/>
              <a:t>Estephe</a:t>
            </a:r>
            <a:r>
              <a:rPr lang="nl-NL" dirty="0"/>
              <a:t> </a:t>
            </a:r>
          </a:p>
          <a:p>
            <a:pPr eaLnBrk="1" hangingPunct="1"/>
            <a:r>
              <a:rPr lang="nl-NL" dirty="0"/>
              <a:t>Parker: 89</a:t>
            </a:r>
            <a:endParaRPr lang="nl-BE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R. Alleman - R. </a:t>
            </a:r>
            <a:r>
              <a:rPr lang="nl-BE" dirty="0" err="1"/>
              <a:t>Anica</a:t>
            </a:r>
            <a:endParaRPr lang="nl-BE" dirty="0"/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B8576-5832-45A4-A958-55EBB51E6CC5}" type="slidenum">
              <a:rPr lang="nl-BE"/>
              <a:pPr>
                <a:defRPr/>
              </a:pPr>
              <a:t>11</a:t>
            </a:fld>
            <a:endParaRPr lang="nl-BE"/>
          </a:p>
        </p:txBody>
      </p:sp>
      <p:pic>
        <p:nvPicPr>
          <p:cNvPr id="24582" name="Afbeelding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0325" y="4340225"/>
            <a:ext cx="2271713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Afbeelding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3850" y="744538"/>
            <a:ext cx="715963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38529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l-NL" b="1" dirty="0">
                <a:solidFill>
                  <a:schemeClr val="accent1"/>
                </a:solidFill>
              </a:rPr>
              <a:t>St Julien</a:t>
            </a:r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>
          <a:xfrm>
            <a:off x="655320" y="631697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BE" dirty="0"/>
              <a:t>27/05/2019</a:t>
            </a:r>
          </a:p>
        </p:txBody>
      </p:sp>
      <p:sp>
        <p:nvSpPr>
          <p:cNvPr id="26626" name="Tijdelijke aanduiding voor inhoud 2"/>
          <p:cNvSpPr>
            <a:spLocks noGrp="1"/>
          </p:cNvSpPr>
          <p:nvPr>
            <p:ph idx="1"/>
          </p:nvPr>
        </p:nvSpPr>
        <p:spPr>
          <a:xfrm>
            <a:off x="655319" y="2635569"/>
            <a:ext cx="6058989" cy="3857301"/>
          </a:xfrm>
        </p:spPr>
        <p:txBody>
          <a:bodyPr>
            <a:normAutofit/>
          </a:bodyPr>
          <a:lstStyle/>
          <a:p>
            <a:pPr eaLnBrk="1" hangingPunct="1"/>
            <a:r>
              <a:rPr lang="nl-NL" sz="2200" dirty="0"/>
              <a:t>Hoofdzakelijk grindbodem</a:t>
            </a:r>
          </a:p>
          <a:p>
            <a:pPr eaLnBrk="1" hangingPunct="1"/>
            <a:r>
              <a:rPr lang="nl-NL" sz="2200" dirty="0"/>
              <a:t>Wijndorp Saint-Julien-</a:t>
            </a:r>
            <a:r>
              <a:rPr lang="nl-NL" sz="2200" dirty="0" err="1"/>
              <a:t>Beychevelle</a:t>
            </a:r>
            <a:endParaRPr lang="nl-NL" sz="2200" dirty="0"/>
          </a:p>
          <a:p>
            <a:pPr eaLnBrk="1" hangingPunct="1"/>
            <a:r>
              <a:rPr lang="nl-NL" sz="2200" dirty="0"/>
              <a:t>910 ha. aanplantingen</a:t>
            </a:r>
          </a:p>
          <a:p>
            <a:pPr eaLnBrk="1" hangingPunct="1"/>
            <a:r>
              <a:rPr lang="nl-NL" sz="2200" dirty="0"/>
              <a:t>Vooral Cabernet-</a:t>
            </a:r>
            <a:r>
              <a:rPr lang="nl-NL" sz="2200" dirty="0" err="1"/>
              <a:t>Sauvignon</a:t>
            </a:r>
            <a:endParaRPr lang="nl-NL" sz="2200" dirty="0"/>
          </a:p>
          <a:p>
            <a:pPr eaLnBrk="1" hangingPunct="1"/>
            <a:r>
              <a:rPr lang="nl-NL" sz="2200" dirty="0"/>
              <a:t>28 zelfstandige producenten</a:t>
            </a:r>
          </a:p>
          <a:p>
            <a:pPr eaLnBrk="1" hangingPunct="1"/>
            <a:r>
              <a:rPr lang="nl-NL" sz="2200" dirty="0"/>
              <a:t>Opbrengst: ca. 5.100.000 flessen/jaar waarvan &gt; 80% </a:t>
            </a:r>
            <a:r>
              <a:rPr lang="nl-NL" sz="2200" dirty="0" err="1"/>
              <a:t>crus</a:t>
            </a:r>
            <a:r>
              <a:rPr lang="nl-NL" sz="2200" dirty="0"/>
              <a:t> classés</a:t>
            </a:r>
          </a:p>
          <a:p>
            <a:pPr eaLnBrk="1" hangingPunct="1"/>
            <a:r>
              <a:rPr lang="nl-NL" sz="2200" dirty="0"/>
              <a:t>Toppers: Chateau </a:t>
            </a:r>
            <a:r>
              <a:rPr lang="nl-NL" sz="2200" dirty="0" err="1"/>
              <a:t>Beychevelle</a:t>
            </a:r>
            <a:r>
              <a:rPr lang="nl-NL" sz="2200" dirty="0"/>
              <a:t>, </a:t>
            </a:r>
            <a:r>
              <a:rPr lang="nl-NL" sz="2200" dirty="0" err="1"/>
              <a:t>Ducru</a:t>
            </a:r>
            <a:r>
              <a:rPr lang="nl-NL" sz="2200" dirty="0"/>
              <a:t> </a:t>
            </a:r>
            <a:r>
              <a:rPr lang="nl-NL" sz="2200" dirty="0" err="1"/>
              <a:t>Beaucaillou</a:t>
            </a:r>
            <a:r>
              <a:rPr lang="nl-NL" sz="2200" dirty="0"/>
              <a:t>, </a:t>
            </a:r>
            <a:r>
              <a:rPr lang="nl-NL" sz="2200" dirty="0" err="1"/>
              <a:t>Leoville</a:t>
            </a:r>
            <a:r>
              <a:rPr lang="nl-NL" sz="2200" dirty="0"/>
              <a:t> Las Cases, Lagrange</a:t>
            </a:r>
            <a:endParaRPr lang="nl-BE" sz="2200" dirty="0"/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55319" y="6356350"/>
            <a:ext cx="559487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nl-BE" sz="1000" dirty="0"/>
              <a:t>	</a:t>
            </a:r>
            <a:r>
              <a:rPr lang="nl-BE" dirty="0"/>
              <a:t>			R. Alleman - R. </a:t>
            </a:r>
            <a:r>
              <a:rPr lang="nl-BE" dirty="0" err="1"/>
              <a:t>Anica</a:t>
            </a:r>
            <a:endParaRPr lang="nl-BE" dirty="0"/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25A3485A-6966-4FDE-9402-35B4CFEA6160}" type="slidenum">
              <a:rPr lang="nl-BE"/>
              <a:pPr>
                <a:spcAft>
                  <a:spcPts val="600"/>
                </a:spcAft>
                <a:defRPr/>
              </a:pPr>
              <a:t>12</a:t>
            </a:fld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934117E-6177-4D12-BB56-5FFE1258A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4" r="12758" b="-1"/>
          <a:stretch/>
        </p:blipFill>
        <p:spPr>
          <a:xfrm>
            <a:off x="5775434" y="10"/>
            <a:ext cx="6416565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Afbeelding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7113" y="2840038"/>
            <a:ext cx="251777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Afbeelding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7113" y="2840038"/>
            <a:ext cx="251777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Afbeelding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7113" y="2840038"/>
            <a:ext cx="251777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b="1">
                <a:solidFill>
                  <a:schemeClr val="accent1"/>
                </a:solidFill>
              </a:rPr>
              <a:t>Welke “limonade” wordt hier gemaakt</a:t>
            </a:r>
            <a:r>
              <a:rPr lang="nl-NL">
                <a:solidFill>
                  <a:schemeClr val="accent1"/>
                </a:solidFill>
              </a:rPr>
              <a:t>?</a:t>
            </a:r>
            <a:endParaRPr lang="nl-BE">
              <a:solidFill>
                <a:schemeClr val="accent1"/>
              </a:solidFill>
            </a:endParaRPr>
          </a:p>
        </p:txBody>
      </p:sp>
      <p:pic>
        <p:nvPicPr>
          <p:cNvPr id="27653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22600" y="1947863"/>
            <a:ext cx="5981700" cy="4152900"/>
          </a:xfrm>
        </p:spPr>
      </p:pic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0D937F-5D71-47EA-B06C-90D4A9324E16}" type="slidenum">
              <a:rPr lang="nl-BE"/>
              <a:pPr>
                <a:defRPr/>
              </a:pPr>
              <a:t>13</a:t>
            </a:fld>
            <a:endParaRPr lang="nl-B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b="1">
                <a:solidFill>
                  <a:schemeClr val="accent1"/>
                </a:solidFill>
              </a:rPr>
              <a:t>Chateau Lagrange </a:t>
            </a:r>
            <a:r>
              <a:rPr lang="nl-NL" sz="1400" b="1">
                <a:solidFill>
                  <a:schemeClr val="accent1"/>
                </a:solidFill>
              </a:rPr>
              <a:t>2014</a:t>
            </a:r>
            <a:r>
              <a:rPr lang="nl-NL" b="1">
                <a:solidFill>
                  <a:schemeClr val="accent1"/>
                </a:solidFill>
              </a:rPr>
              <a:t>  GCC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4850" cy="43513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Niet te verwarren met </a:t>
            </a:r>
            <a:r>
              <a:rPr lang="nl-NL" dirty="0" err="1"/>
              <a:t>Ch</a:t>
            </a:r>
            <a:r>
              <a:rPr lang="nl-NL" dirty="0"/>
              <a:t>. Lagrange in Graves en </a:t>
            </a:r>
            <a:r>
              <a:rPr lang="nl-NL" dirty="0" err="1"/>
              <a:t>Pomerol</a:t>
            </a:r>
            <a:r>
              <a:rPr lang="nl-NL" dirty="0"/>
              <a:t>!!!!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 err="1"/>
              <a:t>Sinds</a:t>
            </a:r>
            <a:r>
              <a:rPr lang="fr-FR" dirty="0"/>
              <a:t> 1855: 3de </a:t>
            </a:r>
            <a:r>
              <a:rPr lang="fr-FR" dirty="0" err="1"/>
              <a:t>G.Cru</a:t>
            </a:r>
            <a:r>
              <a:rPr lang="fr-FR" dirty="0"/>
              <a:t> Classé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118 ha. groot met wijnstokken van &gt;30 jaar, 8.500 st/ha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66 % Cab. </a:t>
            </a:r>
            <a:r>
              <a:rPr lang="nl-NL" dirty="0" err="1"/>
              <a:t>Sauvignon</a:t>
            </a:r>
            <a:r>
              <a:rPr lang="nl-NL" dirty="0"/>
              <a:t>, 27 % Merlot, 7 % Petit-</a:t>
            </a:r>
            <a:r>
              <a:rPr lang="nl-NL" dirty="0" err="1"/>
              <a:t>Verdot</a:t>
            </a:r>
            <a:endParaRPr lang="nl-NL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Vinificatie in inox (66 tot 220 hl), rijping 21 </a:t>
            </a:r>
            <a:r>
              <a:rPr lang="nl-NL" dirty="0" err="1"/>
              <a:t>mnd</a:t>
            </a:r>
            <a:r>
              <a:rPr lang="nl-NL" dirty="0"/>
              <a:t> in eiken vaten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Sinds 1983 eigendom van grootste Japanse whiskyproducent (Suntory)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Hebben een 2</a:t>
            </a:r>
            <a:r>
              <a:rPr lang="nl-NL" baseline="30000" dirty="0"/>
              <a:t>de</a:t>
            </a:r>
            <a:r>
              <a:rPr lang="nl-NL" dirty="0"/>
              <a:t> rode wijn “</a:t>
            </a:r>
            <a:r>
              <a:rPr lang="nl-NL" dirty="0" err="1"/>
              <a:t>Fiefs</a:t>
            </a:r>
            <a:r>
              <a:rPr lang="nl-NL" dirty="0"/>
              <a:t> de Lagrange”, populair in restaurants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Sinds 1996: Les Arums de Lagrange = witte wijn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Parker: 89</a:t>
            </a:r>
            <a:endParaRPr lang="nl-BE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680DF-79A9-4083-A93E-56BF4494EDB2}" type="slidenum">
              <a:rPr lang="nl-BE"/>
              <a:pPr>
                <a:defRPr/>
              </a:pPr>
              <a:t>14</a:t>
            </a:fld>
            <a:endParaRPr lang="nl-BE"/>
          </a:p>
        </p:txBody>
      </p:sp>
      <p:pic>
        <p:nvPicPr>
          <p:cNvPr id="28678" name="Afbeelding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8" y="131763"/>
            <a:ext cx="2151062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Afbeelding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47325" y="396875"/>
            <a:ext cx="989013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Afbeelding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6788" y="2840038"/>
            <a:ext cx="26384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Afbeelding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6788" y="2840038"/>
            <a:ext cx="26384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>
                <a:solidFill>
                  <a:srgbClr val="4472C4"/>
                </a:solidFill>
              </a:rPr>
              <a:t>				  </a:t>
            </a:r>
            <a:r>
              <a:rPr lang="nl-NL" sz="6600" b="1">
                <a:solidFill>
                  <a:srgbClr val="4472C4"/>
                </a:solidFill>
              </a:rPr>
              <a:t>Margaux</a:t>
            </a:r>
            <a:endParaRPr lang="nl-BE" sz="6600" b="1"/>
          </a:p>
        </p:txBody>
      </p:sp>
      <p:pic>
        <p:nvPicPr>
          <p:cNvPr id="29700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2419350"/>
            <a:ext cx="4114800" cy="3067050"/>
          </a:xfrm>
        </p:spPr>
      </p:pic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5E0-1B75-4CD5-8C35-4DD9A73C349C}" type="slidenum">
              <a:rPr lang="nl-BE"/>
              <a:pPr>
                <a:defRPr/>
              </a:pPr>
              <a:t>15</a:t>
            </a:fld>
            <a:endParaRPr lang="nl-B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b="1">
                <a:solidFill>
                  <a:schemeClr val="accent1"/>
                </a:solidFill>
              </a:rPr>
              <a:t>Margaux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30722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/>
              <a:t>Hoofdzakelijk kiezelgrond</a:t>
            </a:r>
          </a:p>
          <a:p>
            <a:pPr eaLnBrk="1" hangingPunct="1"/>
            <a:r>
              <a:rPr lang="nl-NL"/>
              <a:t>Aanplantingen in de tijd van de Romeinen</a:t>
            </a:r>
          </a:p>
          <a:p>
            <a:pPr eaLnBrk="1" hangingPunct="1"/>
            <a:r>
              <a:rPr lang="nl-NL"/>
              <a:t>5 dorpen: Margaux, Arsac, Soussens, Cantenac en Labarde streden om de eer en pas in 1956 AOC Margaux</a:t>
            </a:r>
          </a:p>
          <a:p>
            <a:pPr eaLnBrk="1" hangingPunct="1"/>
            <a:r>
              <a:rPr lang="nl-NL"/>
              <a:t>1.355 ha aanplantingen (vooral Cabernet Sauvignon)</a:t>
            </a:r>
          </a:p>
          <a:p>
            <a:pPr eaLnBrk="1" hangingPunct="1"/>
            <a:r>
              <a:rPr lang="nl-NL"/>
              <a:t>82 zelfstandige producenten</a:t>
            </a:r>
          </a:p>
          <a:p>
            <a:pPr eaLnBrk="1" hangingPunct="1"/>
            <a:r>
              <a:rPr lang="nl-NL"/>
              <a:t>Opbrengst: 7.100.000 flessen/jaar waarvan 66 % crus classés</a:t>
            </a:r>
          </a:p>
          <a:p>
            <a:pPr eaLnBrk="1" hangingPunct="1"/>
            <a:r>
              <a:rPr lang="nl-NL"/>
              <a:t>Toppers: Ch. Margaux, Ch. Palmer, Ch. Brane Cantenac, Ch. Malescot St. Exupery, Ch. Labegorce</a:t>
            </a:r>
          </a:p>
          <a:p>
            <a:pPr eaLnBrk="1" hangingPunct="1"/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B40CB-2CE6-4F63-9DF0-1C21770CF006}" type="slidenum">
              <a:rPr lang="nl-BE"/>
              <a:pPr>
                <a:defRPr/>
              </a:pPr>
              <a:t>16</a:t>
            </a:fld>
            <a:endParaRPr lang="nl-B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3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nl-BE" sz="1400" b="1" dirty="0">
              <a:solidFill>
                <a:schemeClr val="accent1"/>
              </a:solidFill>
            </a:endParaRPr>
          </a:p>
        </p:txBody>
      </p:sp>
      <p:pic>
        <p:nvPicPr>
          <p:cNvPr id="31746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67563" y="609600"/>
            <a:ext cx="4935537" cy="3630613"/>
          </a:xfrm>
        </p:spPr>
      </p:pic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B05F6-CEC9-4F99-ADE9-3AF31246FB5D}" type="slidenum">
              <a:rPr lang="nl-BE"/>
              <a:pPr>
                <a:defRPr/>
              </a:pPr>
              <a:t>17</a:t>
            </a:fld>
            <a:endParaRPr lang="nl-BE"/>
          </a:p>
        </p:txBody>
      </p:sp>
      <p:pic>
        <p:nvPicPr>
          <p:cNvPr id="31750" name="Afbeelding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7163"/>
            <a:ext cx="702468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>
            <a:extLst/>
          </p:cNvPr>
          <p:cNvSpPr txBox="1"/>
          <p:nvPr/>
        </p:nvSpPr>
        <p:spPr>
          <a:xfrm>
            <a:off x="1884363" y="876300"/>
            <a:ext cx="48291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Ra, </a:t>
            </a:r>
            <a:r>
              <a:rPr lang="nl-NL" sz="60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, </a:t>
            </a:r>
            <a:r>
              <a:rPr lang="nl-NL" sz="80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  ?????</a:t>
            </a:r>
            <a:endParaRPr lang="nl-BE" sz="44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b="1">
                <a:solidFill>
                  <a:srgbClr val="4472C4"/>
                </a:solidFill>
              </a:rPr>
              <a:t>			Chateau Labegorce </a:t>
            </a:r>
            <a:r>
              <a:rPr lang="nl-NL" sz="1200" b="1">
                <a:solidFill>
                  <a:srgbClr val="4472C4"/>
                </a:solidFill>
              </a:rPr>
              <a:t>2014</a:t>
            </a:r>
            <a:endParaRPr lang="nl-BE" sz="1200"/>
          </a:p>
        </p:txBody>
      </p:sp>
      <p:sp>
        <p:nvSpPr>
          <p:cNvPr id="32770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872788" cy="4351338"/>
          </a:xfrm>
        </p:spPr>
        <p:txBody>
          <a:bodyPr/>
          <a:lstStyle/>
          <a:p>
            <a:pPr eaLnBrk="1" hangingPunct="1"/>
            <a:r>
              <a:rPr lang="nl-NL" dirty="0"/>
              <a:t>53 ha. groot, 9.000 st/ha.</a:t>
            </a:r>
          </a:p>
          <a:p>
            <a:pPr eaLnBrk="1" hangingPunct="1"/>
            <a:r>
              <a:rPr lang="nl-NL" dirty="0"/>
              <a:t>In 2005 Hubert </a:t>
            </a:r>
            <a:r>
              <a:rPr lang="nl-NL" dirty="0" err="1"/>
              <a:t>Perrodo</a:t>
            </a:r>
            <a:r>
              <a:rPr lang="nl-NL" dirty="0"/>
              <a:t> kocht </a:t>
            </a:r>
            <a:r>
              <a:rPr lang="nl-NL" dirty="0" err="1"/>
              <a:t>Labegorce</a:t>
            </a:r>
            <a:r>
              <a:rPr lang="nl-NL" dirty="0"/>
              <a:t> Zede, vanaf 2009 verder onder 1 naam  </a:t>
            </a:r>
            <a:r>
              <a:rPr lang="nl-NL" dirty="0" err="1"/>
              <a:t>Ch</a:t>
            </a:r>
            <a:r>
              <a:rPr lang="nl-NL" dirty="0"/>
              <a:t>. </a:t>
            </a:r>
            <a:r>
              <a:rPr lang="nl-NL" dirty="0" err="1"/>
              <a:t>Labegorce</a:t>
            </a:r>
            <a:endParaRPr lang="nl-NL" dirty="0"/>
          </a:p>
          <a:p>
            <a:pPr eaLnBrk="1" hangingPunct="1"/>
            <a:r>
              <a:rPr lang="nl-NL" dirty="0"/>
              <a:t>50 % Cab. </a:t>
            </a:r>
            <a:r>
              <a:rPr lang="nl-NL" dirty="0" err="1"/>
              <a:t>Sauv</a:t>
            </a:r>
            <a:r>
              <a:rPr lang="nl-NL" dirty="0"/>
              <a:t>, 40 % Merlot, rest Petit-</a:t>
            </a:r>
            <a:r>
              <a:rPr lang="nl-NL" dirty="0" err="1"/>
              <a:t>Verdot</a:t>
            </a:r>
            <a:r>
              <a:rPr lang="nl-NL" dirty="0"/>
              <a:t> en Cab. Franc</a:t>
            </a:r>
          </a:p>
          <a:p>
            <a:pPr eaLnBrk="1" hangingPunct="1"/>
            <a:r>
              <a:rPr lang="nl-NL" dirty="0"/>
              <a:t>Vinificatie in cement en inox tanks, rijping 15 </a:t>
            </a:r>
            <a:r>
              <a:rPr lang="nl-NL" dirty="0" err="1"/>
              <a:t>mnd</a:t>
            </a:r>
            <a:r>
              <a:rPr lang="nl-NL" dirty="0"/>
              <a:t> in eiken vaten</a:t>
            </a:r>
          </a:p>
          <a:p>
            <a:pPr eaLnBrk="1" hangingPunct="1"/>
            <a:r>
              <a:rPr lang="nl-NL" dirty="0"/>
              <a:t>Heeft 2</a:t>
            </a:r>
            <a:r>
              <a:rPr lang="nl-NL" baseline="30000" dirty="0"/>
              <a:t>de</a:t>
            </a:r>
            <a:r>
              <a:rPr lang="nl-NL" dirty="0"/>
              <a:t> wijn Zédé </a:t>
            </a:r>
            <a:r>
              <a:rPr lang="nl-NL" dirty="0" err="1"/>
              <a:t>Labegorce</a:t>
            </a:r>
            <a:endParaRPr lang="nl-NL" dirty="0"/>
          </a:p>
          <a:p>
            <a:pPr eaLnBrk="1" hangingPunct="1"/>
            <a:r>
              <a:rPr lang="nl-NL" dirty="0"/>
              <a:t>Parker: 91</a:t>
            </a:r>
            <a:endParaRPr lang="nl-BE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6BBC4-8EC2-4221-9074-C936FCCEFB6D}" type="slidenum">
              <a:rPr lang="nl-BE"/>
              <a:pPr>
                <a:defRPr/>
              </a:pPr>
              <a:t>18</a:t>
            </a:fld>
            <a:endParaRPr lang="nl-BE"/>
          </a:p>
        </p:txBody>
      </p:sp>
      <p:pic>
        <p:nvPicPr>
          <p:cNvPr id="32774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8663" y="4446588"/>
            <a:ext cx="199072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Afbeelding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18663" y="193675"/>
            <a:ext cx="19907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kstvak 9"/>
          <p:cNvSpPr txBox="1">
            <a:spLocks noChangeArrowheads="1"/>
          </p:cNvSpPr>
          <p:nvPr/>
        </p:nvSpPr>
        <p:spPr bwMode="auto">
          <a:xfrm>
            <a:off x="7718425" y="5243513"/>
            <a:ext cx="1776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latin typeface="Calibri" pitchFamily="34" charset="0"/>
              </a:rPr>
              <a:t>Nathalie Perrodo</a:t>
            </a:r>
            <a:endParaRPr lang="nl-BE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>
                <a:solidFill>
                  <a:schemeClr val="accent1"/>
                </a:solidFill>
              </a:rPr>
              <a:t>Classificatie Graves </a:t>
            </a:r>
          </a:p>
        </p:txBody>
      </p:sp>
      <p:sp>
        <p:nvSpPr>
          <p:cNvPr id="33794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dirty="0"/>
              <a:t>Op verzoek van het “</a:t>
            </a:r>
            <a:r>
              <a:rPr lang="nl-NL" dirty="0" err="1"/>
              <a:t>Syndicat</a:t>
            </a:r>
            <a:r>
              <a:rPr lang="nl-NL" dirty="0"/>
              <a:t> de </a:t>
            </a:r>
            <a:r>
              <a:rPr lang="nl-NL" dirty="0" err="1"/>
              <a:t>défense</a:t>
            </a:r>
            <a:r>
              <a:rPr lang="nl-NL" dirty="0"/>
              <a:t> de </a:t>
            </a:r>
            <a:r>
              <a:rPr lang="nl-NL" dirty="0" err="1"/>
              <a:t>l’appellation</a:t>
            </a:r>
            <a:r>
              <a:rPr lang="nl-NL" dirty="0"/>
              <a:t> Graves” stelt het INAO in 1953 een classificatie op</a:t>
            </a:r>
          </a:p>
          <a:p>
            <a:pPr eaLnBrk="1" hangingPunct="1"/>
            <a:r>
              <a:rPr lang="nl-NL" dirty="0"/>
              <a:t>16 </a:t>
            </a:r>
            <a:r>
              <a:rPr lang="nl-NL" dirty="0" err="1"/>
              <a:t>G.Crus</a:t>
            </a:r>
            <a:r>
              <a:rPr lang="nl-NL" dirty="0"/>
              <a:t> Classés: 7 rode, 3 witte, 6 rood en wit</a:t>
            </a:r>
          </a:p>
          <a:p>
            <a:pPr eaLnBrk="1" hangingPunct="1"/>
            <a:r>
              <a:rPr lang="nl-NL" dirty="0"/>
              <a:t>Sinds 1953 nooit herzien</a:t>
            </a:r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r>
              <a:rPr lang="nl-NL" dirty="0" err="1"/>
              <a:t>Haut</a:t>
            </a:r>
            <a:r>
              <a:rPr lang="nl-NL" dirty="0"/>
              <a:t>-Brion: zowel aanwezig in 1855 als in 1953!!!! </a:t>
            </a:r>
            <a:endParaRPr lang="nl-BE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EB85D-D578-4E8E-BE32-8199F8C17BF6}" type="slidenum">
              <a:rPr lang="nl-BE"/>
              <a:pPr>
                <a:defRPr/>
              </a:pPr>
              <a:t>19</a:t>
            </a:fld>
            <a:endParaRPr lang="nl-B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>
                <a:solidFill>
                  <a:schemeClr val="accent1"/>
                </a:solidFill>
              </a:rPr>
              <a:t>Gebruikte druiverassen</a:t>
            </a:r>
            <a:endParaRPr lang="nl-BE">
              <a:solidFill>
                <a:schemeClr val="accent1"/>
              </a:solidFill>
            </a:endParaRPr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idx="1"/>
          </p:nvPr>
        </p:nvSpPr>
        <p:spPr>
          <a:xfrm>
            <a:off x="916577" y="1690687"/>
            <a:ext cx="10515600" cy="493653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</a:t>
            </a:r>
            <a:r>
              <a:rPr lang="nl-NL" u="sng" dirty="0">
                <a:solidFill>
                  <a:schemeClr val="accent1"/>
                </a:solidFill>
              </a:rPr>
              <a:t>Rode wijnen</a:t>
            </a:r>
            <a:r>
              <a:rPr lang="nl-NL" dirty="0">
                <a:solidFill>
                  <a:schemeClr val="accent1"/>
                </a:solidFill>
              </a:rPr>
              <a:t>	</a:t>
            </a:r>
            <a:r>
              <a:rPr lang="nl-NL" dirty="0"/>
              <a:t>			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r>
              <a:rPr lang="nl-NL" u="sng" dirty="0">
                <a:solidFill>
                  <a:schemeClr val="accent1"/>
                </a:solidFill>
              </a:rPr>
              <a:t>Witte wijnen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  </a:t>
            </a:r>
            <a:r>
              <a:rPr lang="nl-NL" sz="2400" dirty="0">
                <a:solidFill>
                  <a:schemeClr val="accent1"/>
                </a:solidFill>
              </a:rPr>
              <a:t>Cabernet-</a:t>
            </a:r>
            <a:r>
              <a:rPr lang="nl-NL" sz="2400" dirty="0" err="1">
                <a:solidFill>
                  <a:schemeClr val="accent1"/>
                </a:solidFill>
              </a:rPr>
              <a:t>Sauvignon</a:t>
            </a:r>
            <a:r>
              <a:rPr lang="nl-NL" sz="2400" dirty="0">
                <a:solidFill>
                  <a:schemeClr val="accent1"/>
                </a:solidFill>
              </a:rPr>
              <a:t>			             </a:t>
            </a:r>
            <a:r>
              <a:rPr lang="nl-NL" sz="2400" dirty="0" err="1">
                <a:solidFill>
                  <a:schemeClr val="accent1"/>
                </a:solidFill>
              </a:rPr>
              <a:t>Sémillon</a:t>
            </a:r>
            <a:endParaRPr lang="nl-NL" sz="2400" dirty="0">
              <a:solidFill>
                <a:schemeClr val="accent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2400" dirty="0">
                <a:solidFill>
                  <a:schemeClr val="accent1"/>
                </a:solidFill>
              </a:rPr>
              <a:t>  Cabernet Franc				</a:t>
            </a:r>
            <a:r>
              <a:rPr lang="nl-NL" sz="2400" dirty="0" err="1">
                <a:solidFill>
                  <a:schemeClr val="accent1"/>
                </a:solidFill>
              </a:rPr>
              <a:t>Sauvignon</a:t>
            </a:r>
            <a:endParaRPr lang="nl-NL" sz="2400" dirty="0">
              <a:solidFill>
                <a:schemeClr val="accent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2400" dirty="0">
                <a:solidFill>
                  <a:schemeClr val="accent1"/>
                </a:solidFill>
              </a:rPr>
              <a:t>  Merlot					</a:t>
            </a:r>
            <a:r>
              <a:rPr lang="nl-NL" sz="2400" dirty="0" err="1">
                <a:solidFill>
                  <a:schemeClr val="accent1"/>
                </a:solidFill>
              </a:rPr>
              <a:t>Muscadelle</a:t>
            </a:r>
            <a:endParaRPr lang="nl-NL" sz="2400" dirty="0">
              <a:solidFill>
                <a:schemeClr val="accent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  </a:t>
            </a:r>
            <a:r>
              <a:rPr lang="nl-NL" sz="1800" dirty="0" err="1">
                <a:solidFill>
                  <a:schemeClr val="accent1"/>
                </a:solidFill>
              </a:rPr>
              <a:t>Malbec</a:t>
            </a:r>
            <a:r>
              <a:rPr lang="nl-NL" sz="1800" dirty="0">
                <a:solidFill>
                  <a:schemeClr val="accent1"/>
                </a:solidFill>
              </a:rPr>
              <a:t> (= </a:t>
            </a:r>
            <a:r>
              <a:rPr lang="nl-NL" sz="1800" dirty="0" err="1">
                <a:solidFill>
                  <a:schemeClr val="accent1"/>
                </a:solidFill>
              </a:rPr>
              <a:t>Cot</a:t>
            </a:r>
            <a:r>
              <a:rPr lang="nl-NL" sz="1800" dirty="0">
                <a:solidFill>
                  <a:schemeClr val="accent1"/>
                </a:solidFill>
              </a:rPr>
              <a:t>)					</a:t>
            </a:r>
            <a:r>
              <a:rPr lang="nl-NL" sz="1800" dirty="0" err="1">
                <a:solidFill>
                  <a:schemeClr val="accent1"/>
                </a:solidFill>
              </a:rPr>
              <a:t>Ugni</a:t>
            </a:r>
            <a:r>
              <a:rPr lang="nl-NL" sz="1800" dirty="0">
                <a:solidFill>
                  <a:schemeClr val="accent1"/>
                </a:solidFill>
              </a:rPr>
              <a:t> Blanc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800" dirty="0">
                <a:solidFill>
                  <a:schemeClr val="accent1"/>
                </a:solidFill>
              </a:rPr>
              <a:t>   Petit-</a:t>
            </a:r>
            <a:r>
              <a:rPr lang="nl-NL" sz="1800" dirty="0" err="1">
                <a:solidFill>
                  <a:schemeClr val="accent1"/>
                </a:solidFill>
              </a:rPr>
              <a:t>Verdot</a:t>
            </a:r>
            <a:r>
              <a:rPr lang="nl-NL" sz="1800" dirty="0">
                <a:solidFill>
                  <a:schemeClr val="accent1"/>
                </a:solidFill>
              </a:rPr>
              <a:t>					</a:t>
            </a:r>
            <a:r>
              <a:rPr lang="nl-NL" sz="1800" dirty="0" err="1">
                <a:solidFill>
                  <a:schemeClr val="accent1"/>
                </a:solidFill>
              </a:rPr>
              <a:t>Colombart</a:t>
            </a:r>
            <a:endParaRPr lang="nl-NL" sz="1800" dirty="0">
              <a:solidFill>
                <a:schemeClr val="accent1"/>
              </a:solidFill>
            </a:endParaRPr>
          </a:p>
          <a:p>
            <a:pPr marL="3657600" lvl="8" indent="0">
              <a:buFont typeface="Arial" panose="020B0604020202020204" pitchFamily="34" charset="0"/>
              <a:buNone/>
              <a:defRPr/>
            </a:pPr>
            <a:r>
              <a:rPr lang="nl-BE" dirty="0">
                <a:solidFill>
                  <a:schemeClr val="accent1"/>
                </a:solidFill>
              </a:rPr>
              <a:t>		Merlot Blanc</a:t>
            </a:r>
          </a:p>
          <a:p>
            <a:pPr marL="3657600" lvl="8" indent="0">
              <a:buFont typeface="Arial" panose="020B0604020202020204" pitchFamily="34" charset="0"/>
              <a:buNone/>
              <a:defRPr/>
            </a:pPr>
            <a:r>
              <a:rPr lang="nl-BE" dirty="0">
                <a:solidFill>
                  <a:schemeClr val="accent1"/>
                </a:solidFill>
              </a:rPr>
              <a:t>		</a:t>
            </a:r>
            <a:r>
              <a:rPr lang="nl-BE" dirty="0" err="1">
                <a:solidFill>
                  <a:schemeClr val="accent1"/>
                </a:solidFill>
              </a:rPr>
              <a:t>Mauzac</a:t>
            </a:r>
            <a:r>
              <a:rPr lang="nl-BE" dirty="0">
                <a:solidFill>
                  <a:schemeClr val="accent1"/>
                </a:solidFill>
              </a:rPr>
              <a:t> </a:t>
            </a:r>
          </a:p>
          <a:p>
            <a:pPr lvl="8">
              <a:defRPr/>
            </a:pPr>
            <a:endParaRPr lang="nl-BE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773E5-6927-40D6-B83D-CA7989316D7D}" type="slidenum">
              <a:rPr lang="nl-BE"/>
              <a:pPr>
                <a:defRPr/>
              </a:pPr>
              <a:t>2</a:t>
            </a:fld>
            <a:endParaRPr lang="nl-BE"/>
          </a:p>
        </p:txBody>
      </p:sp>
      <p:sp>
        <p:nvSpPr>
          <p:cNvPr id="7" name="Pijl: omlaag 6">
            <a:extLst/>
          </p:cNvPr>
          <p:cNvSpPr/>
          <p:nvPr/>
        </p:nvSpPr>
        <p:spPr>
          <a:xfrm>
            <a:off x="2309813" y="565150"/>
            <a:ext cx="484187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>
                <a:solidFill>
                  <a:schemeClr val="accent1"/>
                </a:solidFill>
              </a:rPr>
              <a:t>Classificatie Graves </a:t>
            </a:r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idx="1"/>
          </p:nvPr>
        </p:nvSpPr>
        <p:spPr>
          <a:xfrm>
            <a:off x="7081952" y="1438275"/>
            <a:ext cx="5246687" cy="4913313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Latour-Martillac</a:t>
            </a:r>
            <a:r>
              <a:rPr lang="nl-BE" dirty="0"/>
              <a:t>, </a:t>
            </a:r>
            <a:r>
              <a:rPr lang="nl-BE" dirty="0" err="1"/>
              <a:t>Martillac</a:t>
            </a:r>
            <a:r>
              <a:rPr lang="nl-BE" dirty="0"/>
              <a:t>, rood en wit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Laville</a:t>
            </a:r>
            <a:r>
              <a:rPr lang="nl-BE" dirty="0"/>
              <a:t>-</a:t>
            </a:r>
            <a:r>
              <a:rPr lang="nl-BE" dirty="0" err="1"/>
              <a:t>Haut</a:t>
            </a:r>
            <a:r>
              <a:rPr lang="nl-BE" dirty="0"/>
              <a:t>-Brion, </a:t>
            </a:r>
            <a:r>
              <a:rPr lang="nl-BE" dirty="0" err="1"/>
              <a:t>Talence</a:t>
            </a:r>
            <a:r>
              <a:rPr lang="nl-BE" dirty="0"/>
              <a:t>, wit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Malartic-Lagravière</a:t>
            </a:r>
            <a:r>
              <a:rPr lang="nl-BE" dirty="0"/>
              <a:t>, </a:t>
            </a:r>
            <a:r>
              <a:rPr lang="nl-BE" dirty="0" err="1"/>
              <a:t>Léognan</a:t>
            </a:r>
            <a:r>
              <a:rPr lang="nl-BE" dirty="0"/>
              <a:t>, rood en wit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La Mission-</a:t>
            </a:r>
            <a:r>
              <a:rPr lang="nl-BE" dirty="0" err="1"/>
              <a:t>Haut</a:t>
            </a:r>
            <a:r>
              <a:rPr lang="nl-BE" dirty="0"/>
              <a:t>-Brion, </a:t>
            </a:r>
            <a:r>
              <a:rPr lang="nl-BE" dirty="0" err="1"/>
              <a:t>Talence</a:t>
            </a:r>
            <a:r>
              <a:rPr lang="nl-BE" dirty="0"/>
              <a:t>, rood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Olivier, </a:t>
            </a:r>
            <a:r>
              <a:rPr lang="nl-BE" dirty="0" err="1"/>
              <a:t>Léognan</a:t>
            </a:r>
            <a:r>
              <a:rPr lang="nl-BE" dirty="0"/>
              <a:t>, rood en wit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Pape-Clément, </a:t>
            </a:r>
            <a:r>
              <a:rPr lang="nl-BE" dirty="0" err="1"/>
              <a:t>Pessac</a:t>
            </a:r>
            <a:r>
              <a:rPr lang="nl-BE" dirty="0"/>
              <a:t>, rood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Smith-</a:t>
            </a:r>
            <a:r>
              <a:rPr lang="nl-BE" dirty="0" err="1"/>
              <a:t>Haut</a:t>
            </a:r>
            <a:r>
              <a:rPr lang="nl-BE" dirty="0"/>
              <a:t>-</a:t>
            </a:r>
            <a:r>
              <a:rPr lang="nl-BE" dirty="0" err="1"/>
              <a:t>Lafite</a:t>
            </a:r>
            <a:r>
              <a:rPr lang="nl-BE" dirty="0"/>
              <a:t>, </a:t>
            </a:r>
            <a:r>
              <a:rPr lang="nl-BE" dirty="0" err="1"/>
              <a:t>Martillac</a:t>
            </a:r>
            <a:r>
              <a:rPr lang="nl-BE" dirty="0"/>
              <a:t>, rood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 err="1"/>
              <a:t>Château</a:t>
            </a:r>
            <a:r>
              <a:rPr lang="nl-BE" dirty="0"/>
              <a:t> La Tour-</a:t>
            </a:r>
            <a:r>
              <a:rPr lang="nl-BE" dirty="0" err="1"/>
              <a:t>Haut</a:t>
            </a:r>
            <a:r>
              <a:rPr lang="nl-BE" dirty="0"/>
              <a:t>-Brion, </a:t>
            </a:r>
            <a:r>
              <a:rPr lang="nl-BE" dirty="0" err="1"/>
              <a:t>Talence</a:t>
            </a:r>
            <a:r>
              <a:rPr lang="nl-BE" dirty="0"/>
              <a:t>, rood</a:t>
            </a:r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9AFA7E-86A7-4648-87A7-58BF91B4F6BA}" type="slidenum">
              <a:rPr lang="nl-BE"/>
              <a:pPr>
                <a:defRPr/>
              </a:pPr>
              <a:t>20</a:t>
            </a:fld>
            <a:endParaRPr lang="nl-BE"/>
          </a:p>
        </p:txBody>
      </p:sp>
      <p:pic>
        <p:nvPicPr>
          <p:cNvPr id="34822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915" y="1355464"/>
            <a:ext cx="8434892" cy="513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b="1">
                <a:solidFill>
                  <a:schemeClr val="accent1"/>
                </a:solidFill>
              </a:rPr>
              <a:t>Pessac Leognan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35842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1056938" cy="4351338"/>
          </a:xfrm>
        </p:spPr>
        <p:txBody>
          <a:bodyPr/>
          <a:lstStyle/>
          <a:p>
            <a:pPr eaLnBrk="1" hangingPunct="1"/>
            <a:r>
              <a:rPr lang="nl-NL" dirty="0"/>
              <a:t>Noordelijk deel van de Graves met eigen AOC: </a:t>
            </a:r>
            <a:r>
              <a:rPr lang="nl-NL" dirty="0" err="1"/>
              <a:t>Pessac</a:t>
            </a:r>
            <a:r>
              <a:rPr lang="nl-NL" dirty="0"/>
              <a:t> </a:t>
            </a:r>
            <a:r>
              <a:rPr lang="nl-NL" dirty="0" err="1"/>
              <a:t>Leognan</a:t>
            </a:r>
            <a:r>
              <a:rPr lang="nl-NL" dirty="0"/>
              <a:t> </a:t>
            </a:r>
            <a:r>
              <a:rPr lang="nl-NL" sz="2400" dirty="0"/>
              <a:t>(1987)</a:t>
            </a:r>
          </a:p>
          <a:p>
            <a:pPr eaLnBrk="1" hangingPunct="1"/>
            <a:r>
              <a:rPr lang="nl-NL" dirty="0"/>
              <a:t>Vlak land met zanderige kiezelbodem en veel keien</a:t>
            </a:r>
          </a:p>
          <a:p>
            <a:pPr eaLnBrk="1" hangingPunct="1"/>
            <a:r>
              <a:rPr lang="nl-NL" dirty="0"/>
              <a:t>1.200 ha. aanplantingen (rood) en 970 ha. aanplantingen (wit)</a:t>
            </a:r>
          </a:p>
          <a:p>
            <a:pPr eaLnBrk="1" hangingPunct="1"/>
            <a:r>
              <a:rPr lang="nl-NL" dirty="0"/>
              <a:t>Enige “grote” Bordeaux met zowel rode als witte grote wijnen</a:t>
            </a:r>
          </a:p>
          <a:p>
            <a:pPr eaLnBrk="1" hangingPunct="1"/>
            <a:r>
              <a:rPr lang="nl-NL" dirty="0"/>
              <a:t>Cabernet </a:t>
            </a:r>
            <a:r>
              <a:rPr lang="nl-NL" dirty="0" err="1"/>
              <a:t>Sauvignon</a:t>
            </a:r>
            <a:r>
              <a:rPr lang="nl-NL" dirty="0"/>
              <a:t> en Merlot (rood)// </a:t>
            </a:r>
            <a:r>
              <a:rPr lang="nl-NL" dirty="0" err="1"/>
              <a:t>Semillon</a:t>
            </a:r>
            <a:r>
              <a:rPr lang="nl-NL" dirty="0"/>
              <a:t> (wit)</a:t>
            </a:r>
          </a:p>
          <a:p>
            <a:pPr eaLnBrk="1" hangingPunct="1"/>
            <a:r>
              <a:rPr lang="nl-NL" dirty="0"/>
              <a:t>42 zelfstandige producenten</a:t>
            </a:r>
          </a:p>
          <a:p>
            <a:pPr eaLnBrk="1" hangingPunct="1"/>
            <a:r>
              <a:rPr lang="nl-NL" dirty="0"/>
              <a:t>Opbrengst: 5.000.000 flessen/jaar (rood) waarvan 16 </a:t>
            </a:r>
            <a:r>
              <a:rPr lang="nl-NL" dirty="0" err="1"/>
              <a:t>G.Crus</a:t>
            </a:r>
            <a:r>
              <a:rPr lang="nl-NL" dirty="0"/>
              <a:t> Classés</a:t>
            </a:r>
          </a:p>
          <a:p>
            <a:pPr eaLnBrk="1" hangingPunct="1"/>
            <a:r>
              <a:rPr lang="nl-NL" dirty="0"/>
              <a:t>Toppers: </a:t>
            </a:r>
            <a:r>
              <a:rPr lang="nl-NL" dirty="0" err="1"/>
              <a:t>Haut</a:t>
            </a:r>
            <a:r>
              <a:rPr lang="nl-NL" dirty="0"/>
              <a:t>-Brion, </a:t>
            </a:r>
            <a:r>
              <a:rPr lang="nl-NL" dirty="0" err="1"/>
              <a:t>Haut</a:t>
            </a:r>
            <a:r>
              <a:rPr lang="nl-NL" dirty="0"/>
              <a:t>-Bailly, Pape Clement</a:t>
            </a:r>
            <a:endParaRPr lang="nl-BE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4A3FC-D4A5-4153-99D6-FD9263165AD9}" type="slidenum">
              <a:rPr lang="nl-BE"/>
              <a:pPr>
                <a:defRPr/>
              </a:pPr>
              <a:t>21</a:t>
            </a:fld>
            <a:endParaRPr lang="nl-B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DDFBA-56FD-46FB-B3FC-EB85AD20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A53D443-DF47-4969-94B2-A733C894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577" y="2231777"/>
            <a:ext cx="5941423" cy="397308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A511D0-BA58-4BEB-92CE-B1DFCE25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7541C2-4565-47FB-BEA5-246C1694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C467B0-7252-48C1-85D4-E061EEB9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78FD5-7B26-4ED8-A0B2-279BEE67ECB7}" type="slidenum">
              <a:rPr lang="nl-BE" smtClean="0"/>
              <a:pPr>
                <a:defRPr/>
              </a:pPr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0883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Chateau </a:t>
            </a:r>
            <a:r>
              <a:rPr lang="nl-BE" b="1" dirty="0" err="1">
                <a:solidFill>
                  <a:schemeClr val="accent1">
                    <a:lumMod val="75000"/>
                  </a:schemeClr>
                </a:solidFill>
              </a:rPr>
              <a:t>Lespault-Martillac</a:t>
            </a: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BE" sz="1800" b="1" dirty="0">
                <a:solidFill>
                  <a:schemeClr val="accent1">
                    <a:lumMod val="75000"/>
                  </a:schemeClr>
                </a:solidFill>
              </a:rPr>
              <a:t>2014</a:t>
            </a:r>
          </a:p>
        </p:txBody>
      </p:sp>
      <p:sp>
        <p:nvSpPr>
          <p:cNvPr id="36866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dirty="0"/>
              <a:t>8 ha. groot, </a:t>
            </a:r>
          </a:p>
          <a:p>
            <a:pPr eaLnBrk="1" hangingPunct="1"/>
            <a:r>
              <a:rPr lang="nl-NL" dirty="0"/>
              <a:t>60 % Merlot, 22 % Cab. </a:t>
            </a:r>
            <a:r>
              <a:rPr lang="nl-NL" dirty="0" err="1"/>
              <a:t>Sauv</a:t>
            </a:r>
            <a:r>
              <a:rPr lang="nl-NL" dirty="0"/>
              <a:t>., 13% Petit-</a:t>
            </a:r>
            <a:r>
              <a:rPr lang="nl-NL" dirty="0" err="1"/>
              <a:t>Verdot</a:t>
            </a:r>
            <a:r>
              <a:rPr lang="nl-NL" dirty="0"/>
              <a:t> en                                   5 % </a:t>
            </a:r>
            <a:r>
              <a:rPr lang="nl-NL" dirty="0" err="1"/>
              <a:t>Malbec</a:t>
            </a:r>
            <a:endParaRPr lang="nl-NL" dirty="0"/>
          </a:p>
          <a:p>
            <a:pPr eaLnBrk="1" hangingPunct="1"/>
            <a:r>
              <a:rPr lang="nl-NL" dirty="0"/>
              <a:t>Bestaat zowel in rood als in wit</a:t>
            </a:r>
          </a:p>
          <a:p>
            <a:pPr eaLnBrk="1" hangingPunct="1"/>
            <a:r>
              <a:rPr lang="nl-NL" dirty="0"/>
              <a:t>Vinificatie in roestvrije tanks, rijping 14 à 15 </a:t>
            </a:r>
            <a:r>
              <a:rPr lang="nl-NL" dirty="0" err="1"/>
              <a:t>mnd</a:t>
            </a:r>
            <a:r>
              <a:rPr lang="nl-NL" dirty="0"/>
              <a:t> in eiken vaten</a:t>
            </a:r>
          </a:p>
          <a:p>
            <a:pPr eaLnBrk="1" hangingPunct="1"/>
            <a:r>
              <a:rPr lang="nl-NL" dirty="0"/>
              <a:t>Parker: 85</a:t>
            </a:r>
          </a:p>
          <a:p>
            <a:pPr eaLnBrk="1" hangingPunct="1"/>
            <a:r>
              <a:rPr lang="nl-NL" dirty="0"/>
              <a:t>Website “Renaissance </a:t>
            </a:r>
            <a:r>
              <a:rPr lang="nl-NL" dirty="0" err="1"/>
              <a:t>d’un</a:t>
            </a:r>
            <a:r>
              <a:rPr lang="nl-NL" dirty="0"/>
              <a:t> grand cru”</a:t>
            </a:r>
            <a:endParaRPr lang="nl-BE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38543-80D4-4EB2-B855-099279F7A9A3}" type="slidenum">
              <a:rPr lang="nl-BE"/>
              <a:pPr>
                <a:defRPr/>
              </a:pPr>
              <a:t>23</a:t>
            </a:fld>
            <a:endParaRPr lang="nl-BE"/>
          </a:p>
        </p:txBody>
      </p:sp>
      <p:pic>
        <p:nvPicPr>
          <p:cNvPr id="36870" name="Afbeelding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2475" y="803275"/>
            <a:ext cx="223520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Afbeelding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9275" y="4460875"/>
            <a:ext cx="216058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kstvak 9"/>
          <p:cNvSpPr txBox="1">
            <a:spLocks noChangeArrowheads="1"/>
          </p:cNvSpPr>
          <p:nvPr/>
        </p:nvSpPr>
        <p:spPr bwMode="auto">
          <a:xfrm>
            <a:off x="7037388" y="5218113"/>
            <a:ext cx="2068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>
                <a:latin typeface="Calibri" pitchFamily="34" charset="0"/>
              </a:rPr>
              <a:t>Ollivier Bernard</a:t>
            </a:r>
          </a:p>
          <a:p>
            <a:pPr algn="ctr"/>
            <a:r>
              <a:rPr lang="nl-NL">
                <a:latin typeface="Calibri" pitchFamily="34" charset="0"/>
              </a:rPr>
              <a:t>(Dom. De Chevalier)</a:t>
            </a:r>
            <a:endParaRPr lang="nl-BE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nl-NL" b="1">
                <a:solidFill>
                  <a:schemeClr val="accent1"/>
                </a:solidFill>
              </a:rPr>
              <a:t>St.-Emilion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37890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815975" y="1674149"/>
            <a:ext cx="11056938" cy="4351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NL" dirty="0"/>
              <a:t>Gelegen ten noorden van de rivier de Dordogne (rechteroever)</a:t>
            </a:r>
            <a:endParaRPr lang="nl-NL" sz="2400" dirty="0"/>
          </a:p>
          <a:p>
            <a:pPr eaLnBrk="1" hangingPunct="1">
              <a:lnSpc>
                <a:spcPct val="80000"/>
              </a:lnSpc>
            </a:pPr>
            <a:r>
              <a:rPr lang="nl-NL" dirty="0"/>
              <a:t>Belangrijkste plateau bestaat uit een dikke kalklaag (de </a:t>
            </a:r>
            <a:r>
              <a:rPr lang="nl-NL" dirty="0" err="1"/>
              <a:t>côtes</a:t>
            </a:r>
            <a:r>
              <a:rPr lang="nl-NL" dirty="0"/>
              <a:t>) maar heeft ook een zandplateau (graves)  en een grote vlakte die zich tot de  Dordogne uitstrekt</a:t>
            </a:r>
          </a:p>
          <a:p>
            <a:pPr eaLnBrk="1" hangingPunct="1">
              <a:lnSpc>
                <a:spcPct val="80000"/>
              </a:lnSpc>
            </a:pPr>
            <a:r>
              <a:rPr lang="nl-NL" dirty="0">
                <a:solidFill>
                  <a:schemeClr val="accent2"/>
                </a:solidFill>
              </a:rPr>
              <a:t>Vanwege deze verschillende grondsoorten bestaan er ook veel verschillende types Saint-Emilion</a:t>
            </a:r>
            <a:endParaRPr lang="nl-NL" dirty="0"/>
          </a:p>
          <a:p>
            <a:pPr eaLnBrk="1" hangingPunct="1">
              <a:lnSpc>
                <a:spcPct val="80000"/>
              </a:lnSpc>
            </a:pPr>
            <a:r>
              <a:rPr lang="nl-NL" dirty="0"/>
              <a:t>De seigneurs worden hier ingedeeld in 3 categorieën : Premiers </a:t>
            </a:r>
            <a:r>
              <a:rPr lang="nl-NL" dirty="0" err="1"/>
              <a:t>Grands</a:t>
            </a:r>
            <a:r>
              <a:rPr lang="nl-NL" dirty="0"/>
              <a:t> </a:t>
            </a:r>
            <a:r>
              <a:rPr lang="nl-NL" dirty="0" err="1"/>
              <a:t>Crus</a:t>
            </a:r>
            <a:r>
              <a:rPr lang="nl-NL" dirty="0"/>
              <a:t> Classés (A en B), </a:t>
            </a:r>
            <a:r>
              <a:rPr lang="nl-NL" dirty="0" err="1"/>
              <a:t>Grands</a:t>
            </a:r>
            <a:r>
              <a:rPr lang="nl-NL" dirty="0"/>
              <a:t> </a:t>
            </a:r>
            <a:r>
              <a:rPr lang="nl-NL" dirty="0" err="1"/>
              <a:t>Crus</a:t>
            </a:r>
            <a:r>
              <a:rPr lang="nl-NL" dirty="0"/>
              <a:t> Classés en </a:t>
            </a:r>
            <a:r>
              <a:rPr lang="nl-NL" dirty="0" err="1"/>
              <a:t>Grands</a:t>
            </a:r>
            <a:r>
              <a:rPr lang="nl-NL" dirty="0"/>
              <a:t> </a:t>
            </a:r>
            <a:r>
              <a:rPr lang="nl-NL" dirty="0" err="1"/>
              <a:t>Crus</a:t>
            </a:r>
            <a:endParaRPr lang="nl-NL" dirty="0"/>
          </a:p>
          <a:p>
            <a:pPr eaLnBrk="1" hangingPunct="1">
              <a:lnSpc>
                <a:spcPct val="80000"/>
              </a:lnSpc>
            </a:pPr>
            <a:r>
              <a:rPr lang="nl-NL" dirty="0"/>
              <a:t>OPGELET: term “Grand Cru” is een </a:t>
            </a:r>
            <a:r>
              <a:rPr lang="nl-NL" dirty="0" err="1"/>
              <a:t>geïnflateerd</a:t>
            </a:r>
            <a:r>
              <a:rPr lang="nl-NL" dirty="0"/>
              <a:t> begrip</a:t>
            </a:r>
          </a:p>
          <a:p>
            <a:pPr eaLnBrk="1" hangingPunct="1">
              <a:lnSpc>
                <a:spcPct val="80000"/>
              </a:lnSpc>
            </a:pPr>
            <a:r>
              <a:rPr lang="nl-NL" dirty="0"/>
              <a:t>5.300 ha. met een jaarlijkse opbrengst van ca. 200.000 hl</a:t>
            </a:r>
          </a:p>
        </p:txBody>
      </p:sp>
      <p:sp>
        <p:nvSpPr>
          <p:cNvPr id="4" name="Tijdelijke aanduiding voor datum 3">
            <a:extLst/>
          </p:cNvPr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27/05/2019</a:t>
            </a:r>
          </a:p>
        </p:txBody>
      </p:sp>
      <p:sp>
        <p:nvSpPr>
          <p:cNvPr id="5" name="Tijdelijke aanduiding voor voettekst 4">
            <a:extLst/>
          </p:cNvPr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A1E817A-0D60-48D4-A48C-D1837A2CA83D}" type="slidenum"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nl-B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Classificatie Saint-Emilion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NL" dirty="0"/>
              <a:t>Op verzoek van het “</a:t>
            </a:r>
            <a:r>
              <a:rPr lang="nl-NL" dirty="0" err="1"/>
              <a:t>Syndicat</a:t>
            </a:r>
            <a:r>
              <a:rPr lang="nl-NL" dirty="0"/>
              <a:t> de </a:t>
            </a:r>
            <a:r>
              <a:rPr lang="nl-NL" dirty="0" err="1"/>
              <a:t>défense</a:t>
            </a:r>
            <a:r>
              <a:rPr lang="nl-NL" dirty="0"/>
              <a:t> de </a:t>
            </a:r>
            <a:r>
              <a:rPr lang="nl-NL" dirty="0" err="1"/>
              <a:t>l’appellation</a:t>
            </a:r>
            <a:r>
              <a:rPr lang="nl-NL" dirty="0"/>
              <a:t> Saint-Emilion” stelt het INAO (</a:t>
            </a:r>
            <a:r>
              <a:rPr lang="nl-NL" dirty="0" err="1"/>
              <a:t>Institut</a:t>
            </a:r>
            <a:r>
              <a:rPr lang="nl-NL" dirty="0"/>
              <a:t> National des Appellations </a:t>
            </a:r>
            <a:r>
              <a:rPr lang="nl-NL" dirty="0" err="1"/>
              <a:t>d’Origine</a:t>
            </a:r>
            <a:r>
              <a:rPr lang="nl-NL" dirty="0"/>
              <a:t>) in 1954 een classificatie op</a:t>
            </a:r>
          </a:p>
          <a:p>
            <a:pPr eaLnBrk="1" hangingPunct="1">
              <a:lnSpc>
                <a:spcPct val="80000"/>
              </a:lnSpc>
            </a:pPr>
            <a:r>
              <a:rPr lang="nl-BE" dirty="0"/>
              <a:t>Bij het publiceren van de eerste classificatie waren maar 2 </a:t>
            </a:r>
            <a:r>
              <a:rPr lang="nl-BE" dirty="0" err="1"/>
              <a:t>châteaux</a:t>
            </a:r>
            <a:r>
              <a:rPr lang="nl-BE" dirty="0"/>
              <a:t> met de hoogste vermelding = Premier Grand Cru </a:t>
            </a:r>
            <a:r>
              <a:rPr lang="nl-BE" dirty="0" err="1">
                <a:solidFill>
                  <a:schemeClr val="accent2"/>
                </a:solidFill>
              </a:rPr>
              <a:t>Classe</a:t>
            </a:r>
            <a:r>
              <a:rPr lang="nl-BE" dirty="0">
                <a:solidFill>
                  <a:schemeClr val="accent2"/>
                </a:solidFill>
              </a:rPr>
              <a:t> A</a:t>
            </a:r>
            <a:endParaRPr lang="nl-NL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BE" dirty="0"/>
              <a:t>Bijzonder aan deze classificatie : bij wet dient het INAO om de 10 jaar een herziening te doen – daarom tot heden al 6 herzieningen gebeurd</a:t>
            </a:r>
          </a:p>
          <a:p>
            <a:pPr eaLnBrk="1" hangingPunct="1">
              <a:lnSpc>
                <a:spcPct val="80000"/>
              </a:lnSpc>
            </a:pPr>
            <a:r>
              <a:rPr lang="nl-BE" dirty="0"/>
              <a:t>Bij de laatste herziening (gepubliceerd op 6 september 2012) staat nieuwste procedure volledig onder de autoriteit van INAO en de ministeries van Landbouw en Consumentenzaken</a:t>
            </a: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-647700" y="0"/>
            <a:ext cx="323850" cy="184150"/>
          </a:xfrm>
          <a:prstGeom prst="rect">
            <a:avLst/>
          </a:prstGeom>
          <a:solidFill>
            <a:srgbClr val="454545"/>
          </a:solidFill>
          <a:ln w="9525">
            <a:noFill/>
            <a:miter lim="800000"/>
            <a:headEnd/>
            <a:tailEnd/>
          </a:ln>
        </p:spPr>
        <p:txBody>
          <a:bodyPr wrap="none" lIns="-161874" tIns="-136482" rIns="-161874" bIns="-136482" anchor="ctr">
            <a:spAutoFit/>
          </a:bodyPr>
          <a:lstStyle/>
          <a:p>
            <a:endParaRPr lang="nl-BE" sz="1200" b="1">
              <a:solidFill>
                <a:srgbClr val="FFFFFF"/>
              </a:solidFill>
              <a:latin typeface="Gotham Book"/>
            </a:endParaRPr>
          </a:p>
          <a:p>
            <a:pPr eaLnBrk="0" hangingPunct="0"/>
            <a:endParaRPr lang="nl-BE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-647700" y="0"/>
            <a:ext cx="323850" cy="184150"/>
          </a:xfrm>
          <a:prstGeom prst="rect">
            <a:avLst/>
          </a:prstGeom>
          <a:solidFill>
            <a:srgbClr val="454545"/>
          </a:solidFill>
          <a:ln w="9525">
            <a:noFill/>
            <a:miter lim="800000"/>
            <a:headEnd/>
            <a:tailEnd/>
          </a:ln>
        </p:spPr>
        <p:txBody>
          <a:bodyPr wrap="none" lIns="-161874" tIns="-136482" rIns="-161874" bIns="-136482" anchor="ctr">
            <a:spAutoFit/>
          </a:bodyPr>
          <a:lstStyle/>
          <a:p>
            <a:endParaRPr lang="nl-BE" sz="1200" b="1">
              <a:solidFill>
                <a:srgbClr val="FFFFFF"/>
              </a:solidFill>
              <a:latin typeface="Gotham Book"/>
            </a:endParaRPr>
          </a:p>
          <a:p>
            <a:pPr eaLnBrk="0" hangingPunct="0"/>
            <a:endParaRPr lang="nl-B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Classificatie Saint-Emilion</a:t>
            </a:r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Momenteel 18 Premiers </a:t>
            </a:r>
            <a:r>
              <a:rPr lang="nl-BE" dirty="0" err="1"/>
              <a:t>Grands</a:t>
            </a:r>
            <a:r>
              <a:rPr lang="nl-BE" dirty="0"/>
              <a:t> </a:t>
            </a:r>
            <a:r>
              <a:rPr lang="nl-BE" dirty="0" err="1"/>
              <a:t>Crus</a:t>
            </a:r>
            <a:r>
              <a:rPr lang="nl-BE" dirty="0"/>
              <a:t> Classés waaronder gekende </a:t>
            </a:r>
            <a:r>
              <a:rPr lang="nl-BE" dirty="0" err="1"/>
              <a:t>châteaux</a:t>
            </a:r>
            <a:r>
              <a:rPr lang="nl-BE" dirty="0"/>
              <a:t> zoals : </a:t>
            </a:r>
            <a:r>
              <a:rPr lang="nl-BE" dirty="0" err="1"/>
              <a:t>Cheval</a:t>
            </a:r>
            <a:r>
              <a:rPr lang="nl-BE" dirty="0"/>
              <a:t> Blanc, </a:t>
            </a:r>
            <a:r>
              <a:rPr lang="nl-BE" dirty="0" err="1"/>
              <a:t>Ausone</a:t>
            </a:r>
            <a:r>
              <a:rPr lang="nl-BE" dirty="0"/>
              <a:t>, Angélus en </a:t>
            </a:r>
            <a:r>
              <a:rPr lang="nl-BE" dirty="0" err="1"/>
              <a:t>Pavie</a:t>
            </a:r>
            <a:r>
              <a:rPr lang="nl-BE" dirty="0"/>
              <a:t> (allen met de hoogste </a:t>
            </a:r>
            <a:r>
              <a:rPr lang="nl-BE" dirty="0" err="1"/>
              <a:t>Classe</a:t>
            </a:r>
            <a:r>
              <a:rPr lang="nl-BE" dirty="0"/>
              <a:t> A)</a:t>
            </a:r>
          </a:p>
          <a:p>
            <a:r>
              <a:rPr lang="nl-BE" dirty="0"/>
              <a:t>En 64 </a:t>
            </a:r>
            <a:r>
              <a:rPr lang="nl-BE" dirty="0" err="1"/>
              <a:t>Grands</a:t>
            </a:r>
            <a:r>
              <a:rPr lang="nl-BE" dirty="0"/>
              <a:t> </a:t>
            </a:r>
            <a:r>
              <a:rPr lang="nl-BE" dirty="0" err="1"/>
              <a:t>Crus</a:t>
            </a:r>
            <a:r>
              <a:rPr lang="nl-BE" dirty="0"/>
              <a:t> Classés waaronder o.a. </a:t>
            </a:r>
            <a:r>
              <a:rPr lang="nl-BE" dirty="0" err="1">
                <a:solidFill>
                  <a:schemeClr val="accent2"/>
                </a:solidFill>
              </a:rPr>
              <a:t>château</a:t>
            </a:r>
            <a:r>
              <a:rPr lang="nl-BE" dirty="0">
                <a:solidFill>
                  <a:schemeClr val="accent2"/>
                </a:solidFill>
              </a:rPr>
              <a:t> </a:t>
            </a:r>
            <a:r>
              <a:rPr lang="nl-BE" dirty="0" err="1">
                <a:solidFill>
                  <a:schemeClr val="accent2"/>
                </a:solidFill>
              </a:rPr>
              <a:t>Destieux</a:t>
            </a:r>
            <a:r>
              <a:rPr lang="nl-BE" dirty="0"/>
              <a:t>  </a:t>
            </a:r>
            <a:endParaRPr lang="nl-N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/>
          </p:cNvPr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27/05/2019</a:t>
            </a:r>
          </a:p>
        </p:txBody>
      </p:sp>
      <p:sp>
        <p:nvSpPr>
          <p:cNvPr id="5" name="Tijdelijke aanduiding voor voettekst 4">
            <a:extLst/>
          </p:cNvPr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2CE20D-AF41-4489-B023-95C9130A748B}" type="slidenum"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nl-B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0964" name="Picture 8" descr="Chateau Destieux St. Emilion Bordeaux Wine, Complete Gu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2175" y="525463"/>
            <a:ext cx="6527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7"/>
          <p:cNvSpPr>
            <a:spLocks noGrp="1"/>
          </p:cNvSpPr>
          <p:nvPr>
            <p:ph type="body" sz="half" idx="4294967295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eaLnBrk="1" hangingPunct="1"/>
            <a:r>
              <a:rPr lang="nl-BE" sz="2400"/>
              <a:t>Oud terreinbord want …</a:t>
            </a:r>
            <a:endParaRPr lang="nl-NL"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nl-BE" b="1">
                <a:solidFill>
                  <a:srgbClr val="2F5597"/>
                </a:solidFill>
              </a:rPr>
              <a:t>Chateau Destieux </a:t>
            </a:r>
            <a:r>
              <a:rPr lang="nl-BE" sz="1800" b="1">
                <a:solidFill>
                  <a:srgbClr val="2F5597"/>
                </a:solidFill>
              </a:rPr>
              <a:t>2014  </a:t>
            </a:r>
            <a:r>
              <a:rPr lang="nl-BE" b="1">
                <a:solidFill>
                  <a:srgbClr val="2F5597"/>
                </a:solidFill>
              </a:rPr>
              <a:t>GCC</a:t>
            </a:r>
          </a:p>
        </p:txBody>
      </p:sp>
      <p:sp>
        <p:nvSpPr>
          <p:cNvPr id="41986" name="Tijdelijke aanduiding voor inhoud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nl-NL" dirty="0"/>
              <a:t>8 ha groot</a:t>
            </a:r>
          </a:p>
          <a:p>
            <a:pPr eaLnBrk="1" hangingPunct="1"/>
            <a:r>
              <a:rPr lang="nl-NL" dirty="0"/>
              <a:t>66 % Merlot, +/- 17 % Cab. </a:t>
            </a:r>
            <a:r>
              <a:rPr lang="nl-NL" dirty="0" err="1"/>
              <a:t>Sauv</a:t>
            </a:r>
            <a:r>
              <a:rPr lang="nl-NL" dirty="0"/>
              <a:t>., +/- 17% Cab. Franc.                            </a:t>
            </a:r>
          </a:p>
          <a:p>
            <a:pPr eaLnBrk="1" hangingPunct="1"/>
            <a:r>
              <a:rPr lang="nl-NL" dirty="0"/>
              <a:t>Is sinds 2006 St. - </a:t>
            </a:r>
            <a:r>
              <a:rPr lang="nl-NL" dirty="0" err="1"/>
              <a:t>Emilion</a:t>
            </a:r>
            <a:r>
              <a:rPr lang="nl-NL" dirty="0"/>
              <a:t> Grand Cru </a:t>
            </a:r>
            <a:r>
              <a:rPr lang="nl-NL" b="1" u="sng" dirty="0" err="1">
                <a:solidFill>
                  <a:schemeClr val="accent2"/>
                </a:solidFill>
              </a:rPr>
              <a:t>Classé</a:t>
            </a:r>
            <a:r>
              <a:rPr lang="nl-NL" dirty="0">
                <a:solidFill>
                  <a:schemeClr val="accent2"/>
                </a:solidFill>
              </a:rPr>
              <a:t> </a:t>
            </a:r>
            <a:r>
              <a:rPr lang="nl-NL" dirty="0"/>
              <a:t>(GCC) en heeft de ambitie om in 2022 1er Grand Cru </a:t>
            </a:r>
            <a:r>
              <a:rPr lang="nl-NL" dirty="0" err="1"/>
              <a:t>Classé</a:t>
            </a:r>
            <a:r>
              <a:rPr lang="nl-NL" dirty="0"/>
              <a:t> te worden.</a:t>
            </a:r>
          </a:p>
          <a:p>
            <a:pPr eaLnBrk="1" hangingPunct="1"/>
            <a:r>
              <a:rPr lang="nl-NL" dirty="0"/>
              <a:t>Is gelegen in deelgemeente St.–Hippolyte, op de heuveltop, naast het middeleeuws kerkje, met een weids zicht op de vallei van de Dordogne.</a:t>
            </a:r>
          </a:p>
          <a:p>
            <a:pPr eaLnBrk="1" hangingPunct="1"/>
            <a:r>
              <a:rPr lang="nl-NL" dirty="0"/>
              <a:t>De wijngaarden zijn grotendeels naar het zuiden gericht.</a:t>
            </a:r>
            <a:endParaRPr lang="nl-BE" dirty="0"/>
          </a:p>
        </p:txBody>
      </p:sp>
      <p:sp>
        <p:nvSpPr>
          <p:cNvPr id="4" name="Tijdelijke aanduiding voor datum 3">
            <a:extLst/>
          </p:cNvPr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27/05/2019</a:t>
            </a:r>
          </a:p>
        </p:txBody>
      </p:sp>
      <p:sp>
        <p:nvSpPr>
          <p:cNvPr id="5" name="Tijdelijke aanduiding voor voettekst 4">
            <a:extLst/>
          </p:cNvPr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5C0CF33-B558-43F4-AAC9-8F3723E1507C}" type="slidenum"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nl-B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1990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4838" y="360363"/>
            <a:ext cx="21066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nl-NL" b="1">
                <a:solidFill>
                  <a:schemeClr val="accent1"/>
                </a:solidFill>
              </a:rPr>
              <a:t>Pomerol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43010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922338" y="1846263"/>
            <a:ext cx="11056937" cy="4351337"/>
          </a:xfrm>
        </p:spPr>
        <p:txBody>
          <a:bodyPr/>
          <a:lstStyle/>
          <a:p>
            <a:pPr eaLnBrk="1" hangingPunct="1"/>
            <a:r>
              <a:rPr lang="nl-NL"/>
              <a:t>Klein wijngebied dat grenst aan de havenstad Libourne en het toeristisch-drukke St.-Emilion</a:t>
            </a:r>
            <a:endParaRPr lang="nl-NL" sz="2400"/>
          </a:p>
          <a:p>
            <a:pPr eaLnBrk="1" hangingPunct="1"/>
            <a:r>
              <a:rPr lang="nl-NL"/>
              <a:t>Zeer rustig dorp met bijna geen dorpscentrum. De kerk staat te midden van de wijngaarden.</a:t>
            </a:r>
          </a:p>
          <a:p>
            <a:pPr eaLnBrk="1" hangingPunct="1"/>
            <a:r>
              <a:rPr lang="nl-NL"/>
              <a:t>744 ha. aanplantingen </a:t>
            </a:r>
          </a:p>
          <a:p>
            <a:pPr eaLnBrk="1" hangingPunct="1"/>
            <a:r>
              <a:rPr lang="nl-NL"/>
              <a:t>Geen officiële classificatie</a:t>
            </a:r>
          </a:p>
          <a:p>
            <a:pPr eaLnBrk="1" hangingPunct="1"/>
            <a:r>
              <a:rPr lang="nl-NL"/>
              <a:t>175 zelfstandige eigenaars – geen coöperatie</a:t>
            </a:r>
          </a:p>
          <a:p>
            <a:pPr eaLnBrk="1" hangingPunct="1"/>
            <a:r>
              <a:rPr lang="nl-NL"/>
              <a:t>Opbrengst: 5.000.000 flessen/jaar (rood) waarvan 16 crus classés</a:t>
            </a:r>
          </a:p>
          <a:p>
            <a:pPr eaLnBrk="1" hangingPunct="1"/>
            <a:r>
              <a:rPr lang="nl-NL"/>
              <a:t>Nummer 1: Château Pétrus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27/05/2019</a:t>
            </a:r>
          </a:p>
        </p:txBody>
      </p:sp>
      <p:sp>
        <p:nvSpPr>
          <p:cNvPr id="5" name="Tijdelijke aanduiding voor voettekst 4">
            <a:extLst/>
          </p:cNvPr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24E43-9411-4910-A0FC-EBEC2E32E298}" type="slidenum"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nl-B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>
                <a:solidFill>
                  <a:schemeClr val="accent1"/>
                </a:solidFill>
              </a:rPr>
              <a:t>Waarover praten we deze avond?</a:t>
            </a:r>
            <a:endParaRPr lang="nl-BE">
              <a:solidFill>
                <a:schemeClr val="accent1"/>
              </a:solidFill>
            </a:endParaRPr>
          </a:p>
        </p:txBody>
      </p:sp>
      <p:pic>
        <p:nvPicPr>
          <p:cNvPr id="16386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62325" y="1535113"/>
            <a:ext cx="6778625" cy="4821237"/>
          </a:xfrm>
        </p:spPr>
      </p:pic>
      <p:sp>
        <p:nvSpPr>
          <p:cNvPr id="3" name="Tijdelijke aanduiding voor datum 2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4" name="Tijdelijke aanduiding voor voettekst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812D5-BB57-48D1-A063-A7470E7BC0B9}" type="slidenum">
              <a:rPr lang="nl-BE"/>
              <a:pPr>
                <a:defRPr/>
              </a:pPr>
              <a:t>3</a:t>
            </a:fld>
            <a:endParaRPr lang="nl-B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nl-BE" b="1">
                <a:solidFill>
                  <a:srgbClr val="2F5597"/>
                </a:solidFill>
              </a:rPr>
              <a:t>Château La Clémence </a:t>
            </a:r>
            <a:r>
              <a:rPr lang="nl-BE" sz="1800" b="1">
                <a:solidFill>
                  <a:srgbClr val="2F5597"/>
                </a:solidFill>
              </a:rPr>
              <a:t>2014 </a:t>
            </a:r>
            <a:endParaRPr lang="nl-BE" b="1">
              <a:solidFill>
                <a:srgbClr val="2F5597"/>
              </a:solidFill>
            </a:endParaRPr>
          </a:p>
        </p:txBody>
      </p:sp>
      <p:sp>
        <p:nvSpPr>
          <p:cNvPr id="45058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838200" y="2523251"/>
            <a:ext cx="10629452" cy="3833098"/>
          </a:xfrm>
        </p:spPr>
        <p:txBody>
          <a:bodyPr/>
          <a:lstStyle/>
          <a:p>
            <a:pPr eaLnBrk="1" hangingPunct="1"/>
            <a:r>
              <a:rPr lang="nl-NL" dirty="0"/>
              <a:t>3 ha groot</a:t>
            </a:r>
          </a:p>
          <a:p>
            <a:pPr eaLnBrk="1" hangingPunct="1"/>
            <a:r>
              <a:rPr lang="nl-NL" dirty="0"/>
              <a:t>86 % Merlot en 16% Cab. Franc                            </a:t>
            </a:r>
          </a:p>
          <a:p>
            <a:pPr eaLnBrk="1" hangingPunct="1"/>
            <a:r>
              <a:rPr lang="nl-NL" dirty="0"/>
              <a:t>In </a:t>
            </a:r>
            <a:r>
              <a:rPr lang="nl-BE" dirty="0" err="1"/>
              <a:t>Pomerol</a:t>
            </a:r>
            <a:r>
              <a:rPr lang="nl-BE" dirty="0"/>
              <a:t> is er geen officieel  klassement</a:t>
            </a:r>
            <a:r>
              <a:rPr lang="nl-NL" dirty="0"/>
              <a:t>.</a:t>
            </a:r>
          </a:p>
          <a:p>
            <a:pPr eaLnBrk="1" hangingPunct="1"/>
            <a:r>
              <a:rPr lang="nl-NL" dirty="0"/>
              <a:t>Eind jaren 1990 werd de </a:t>
            </a:r>
            <a:r>
              <a:rPr lang="nl-NL" dirty="0" err="1"/>
              <a:t>château</a:t>
            </a:r>
            <a:r>
              <a:rPr lang="nl-NL" dirty="0"/>
              <a:t> samengesteld uit verschillende kleine perceeltjes, met elk een andere ondergrond uit alle delen van </a:t>
            </a:r>
            <a:r>
              <a:rPr lang="nl-NL" dirty="0" err="1"/>
              <a:t>Pomerol</a:t>
            </a:r>
            <a:endParaRPr lang="nl-NL" dirty="0"/>
          </a:p>
          <a:p>
            <a:pPr eaLnBrk="1" hangingPunct="1"/>
            <a:r>
              <a:rPr lang="nl-NL" dirty="0"/>
              <a:t>Combineert elegantie met kracht</a:t>
            </a:r>
          </a:p>
          <a:p>
            <a:pPr eaLnBrk="1" hangingPunct="1"/>
            <a:r>
              <a:rPr lang="nl-BE" dirty="0"/>
              <a:t>Begin 2000 werd een nieuwe hypermoderne </a:t>
            </a:r>
            <a:r>
              <a:rPr lang="nl-BE" dirty="0" err="1"/>
              <a:t>chai</a:t>
            </a:r>
            <a:r>
              <a:rPr lang="nl-BE" dirty="0"/>
              <a:t> gebouwd (zie foto)</a:t>
            </a:r>
          </a:p>
        </p:txBody>
      </p:sp>
      <p:sp>
        <p:nvSpPr>
          <p:cNvPr id="4" name="Tijdelijke aanduiding voor datum 3">
            <a:extLst/>
          </p:cNvPr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27/05/2019</a:t>
            </a:r>
          </a:p>
        </p:txBody>
      </p:sp>
      <p:sp>
        <p:nvSpPr>
          <p:cNvPr id="5" name="Tijdelijke aanduiding voor voettekst 4">
            <a:extLst/>
          </p:cNvPr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1EF42A8-72F9-455A-9854-7451E8BCF195}" type="slidenum">
              <a:rPr lang="nl-B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nl-B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5062" name="Afbeelding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6044" y="43439"/>
            <a:ext cx="1853381" cy="259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A41BE25-0D9B-45FB-AAAD-38AAA27A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4" y="11521"/>
            <a:ext cx="2859533" cy="24482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pic>
        <p:nvPicPr>
          <p:cNvPr id="46082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64025" y="1690688"/>
            <a:ext cx="6700838" cy="4244975"/>
          </a:xfrm>
        </p:spPr>
      </p:pic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6FF28-C8FB-4AB4-9889-6BEC7887B4BC}" type="slidenum">
              <a:rPr lang="nl-BE"/>
              <a:pPr>
                <a:defRPr/>
              </a:pPr>
              <a:t>31</a:t>
            </a:fld>
            <a:endParaRPr lang="nl-B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7CBA9-2266-4CF1-8233-1934AF2E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Chateau </a:t>
            </a:r>
            <a:r>
              <a:rPr lang="nl-BE" dirty="0" err="1">
                <a:solidFill>
                  <a:schemeClr val="accent1"/>
                </a:solidFill>
              </a:rPr>
              <a:t>Beauséjour-Becot</a:t>
            </a:r>
            <a:r>
              <a:rPr lang="nl-BE" dirty="0">
                <a:solidFill>
                  <a:schemeClr val="accent1"/>
                </a:solidFill>
              </a:rPr>
              <a:t> 2014  1GCC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67D2E0-26EB-4501-8BEA-7C06246B3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19 ha groot</a:t>
            </a:r>
          </a:p>
          <a:p>
            <a:r>
              <a:rPr lang="nl-NL" dirty="0"/>
              <a:t>70 % Merlot, +/- 6 % Cab. </a:t>
            </a:r>
            <a:r>
              <a:rPr lang="nl-NL" dirty="0" err="1"/>
              <a:t>Sauv</a:t>
            </a:r>
            <a:r>
              <a:rPr lang="nl-NL" dirty="0"/>
              <a:t>., +/- 24% Cab. Franc                            </a:t>
            </a:r>
          </a:p>
          <a:p>
            <a:r>
              <a:rPr lang="nl-NL" dirty="0"/>
              <a:t>Is sinds 1969 in handen van de familie </a:t>
            </a:r>
            <a:r>
              <a:rPr lang="nl-NL" dirty="0" err="1"/>
              <a:t>Bécot</a:t>
            </a:r>
            <a:r>
              <a:rPr lang="nl-NL" dirty="0"/>
              <a:t> en sindsdien gestadig in kwaliteit verbeterd (meer verfijnd en minder overdonderend)</a:t>
            </a:r>
          </a:p>
          <a:p>
            <a:r>
              <a:rPr lang="nl-NL" dirty="0"/>
              <a:t>Het kasteel ligt op een kalkhoudende heuvel, dicht bij de “Grandes </a:t>
            </a:r>
            <a:r>
              <a:rPr lang="nl-NL" dirty="0" err="1"/>
              <a:t>Murailles</a:t>
            </a:r>
            <a:r>
              <a:rPr lang="nl-NL" dirty="0"/>
              <a:t>” (centrum van St.-</a:t>
            </a:r>
            <a:r>
              <a:rPr lang="nl-NL" dirty="0" err="1"/>
              <a:t>Emilion</a:t>
            </a:r>
            <a:r>
              <a:rPr lang="nl-NL" dirty="0"/>
              <a:t>)</a:t>
            </a:r>
          </a:p>
          <a:p>
            <a:r>
              <a:rPr lang="nl-NL" dirty="0"/>
              <a:t>Bij de 1er </a:t>
            </a:r>
            <a:r>
              <a:rPr lang="nl-NL" dirty="0" err="1"/>
              <a:t>Grands</a:t>
            </a:r>
            <a:r>
              <a:rPr lang="nl-NL" dirty="0"/>
              <a:t> </a:t>
            </a:r>
            <a:r>
              <a:rPr lang="nl-NL" dirty="0" err="1"/>
              <a:t>Crus</a:t>
            </a:r>
            <a:r>
              <a:rPr lang="nl-NL" dirty="0"/>
              <a:t> Classés is dit de meest bereikbare van prijs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5EF1F3-A443-4981-A2EA-D6E10D58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D00BAC-50A5-4E0D-87B1-712D91F5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9A6114-3628-4D7A-959A-30594049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78FD5-7B26-4ED8-A0B2-279BEE67ECB7}" type="slidenum">
              <a:rPr lang="nl-BE" smtClean="0"/>
              <a:pPr>
                <a:defRPr/>
              </a:pPr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544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4734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Juliette </a:t>
            </a:r>
            <a:r>
              <a:rPr lang="nl-NL" dirty="0" err="1">
                <a:solidFill>
                  <a:schemeClr val="accent1"/>
                </a:solidFill>
              </a:rPr>
              <a:t>Bécot</a:t>
            </a:r>
            <a:br>
              <a:rPr lang="nl-NL" dirty="0"/>
            </a:br>
            <a:endParaRPr lang="nl-NL" dirty="0"/>
          </a:p>
        </p:txBody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0179" name="Picture 5" descr="Juliette-Becot-2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445" y="2775473"/>
            <a:ext cx="4267200" cy="353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001D45F-F7C0-415D-AF70-20089C90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19" y="2612776"/>
            <a:ext cx="3691236" cy="369912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7F19EAD-3068-473C-BE2A-0692F3D3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15" y="657560"/>
            <a:ext cx="5450457" cy="6200440"/>
          </a:xfrm>
          <a:prstGeom prst="rect">
            <a:avLst/>
          </a:prstGeom>
        </p:spPr>
      </p:pic>
      <p:pic>
        <p:nvPicPr>
          <p:cNvPr id="52227" name="Picture 4" descr="Ecuss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6993" y="1922301"/>
            <a:ext cx="4873625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>
          <a:xfrm>
            <a:off x="3613150" y="2506663"/>
            <a:ext cx="10515600" cy="43513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BE" sz="9600"/>
              <a:t>THE END</a:t>
            </a:r>
            <a:endParaRPr lang="nl-NL" sz="9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59B2D-E2FA-4257-A248-F9FABAE4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Prijzen van deze “</a:t>
            </a:r>
            <a:r>
              <a:rPr lang="nl-NL" dirty="0" err="1">
                <a:solidFill>
                  <a:schemeClr val="accent1"/>
                </a:solidFill>
              </a:rPr>
              <a:t>druivesappen</a:t>
            </a:r>
            <a:r>
              <a:rPr lang="nl-NL" dirty="0">
                <a:solidFill>
                  <a:schemeClr val="accent1"/>
                </a:solidFill>
              </a:rPr>
              <a:t>”</a:t>
            </a:r>
            <a:endParaRPr lang="nl-BE" dirty="0">
              <a:solidFill>
                <a:schemeClr val="accent1"/>
              </a:solidFill>
            </a:endParaRPr>
          </a:p>
        </p:txBody>
      </p:sp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16D0A64A-F8FB-4371-A03B-63756C22D4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235638"/>
              </p:ext>
            </p:extLst>
          </p:nvPr>
        </p:nvGraphicFramePr>
        <p:xfrm>
          <a:off x="838200" y="1825625"/>
          <a:ext cx="10892246" cy="383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0749">
                  <a:extLst>
                    <a:ext uri="{9D8B030D-6E8A-4147-A177-3AD203B41FA5}">
                      <a16:colId xmlns:a16="http://schemas.microsoft.com/office/drawing/2014/main" val="3661713959"/>
                    </a:ext>
                  </a:extLst>
                </a:gridCol>
                <a:gridCol w="3913966">
                  <a:extLst>
                    <a:ext uri="{9D8B030D-6E8A-4147-A177-3AD203B41FA5}">
                      <a16:colId xmlns:a16="http://schemas.microsoft.com/office/drawing/2014/main" val="1055850630"/>
                    </a:ext>
                  </a:extLst>
                </a:gridCol>
                <a:gridCol w="3347531">
                  <a:extLst>
                    <a:ext uri="{9D8B030D-6E8A-4147-A177-3AD203B41FA5}">
                      <a16:colId xmlns:a16="http://schemas.microsoft.com/office/drawing/2014/main" val="2568568450"/>
                    </a:ext>
                  </a:extLst>
                </a:gridCol>
              </a:tblGrid>
              <a:tr h="478824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NAAM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PRIJS (incl. BTW) €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PRIJZEN </a:t>
                      </a:r>
                      <a:r>
                        <a:rPr lang="nl-NL" dirty="0" err="1"/>
                        <a:t>on-line</a:t>
                      </a:r>
                      <a:r>
                        <a:rPr lang="nl-NL" dirty="0"/>
                        <a:t> (incl. </a:t>
                      </a:r>
                      <a:r>
                        <a:rPr lang="nl-NL"/>
                        <a:t>BTW) €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015175"/>
                  </a:ext>
                </a:extLst>
              </a:tr>
              <a:tr h="478824">
                <a:tc>
                  <a:txBody>
                    <a:bodyPr/>
                    <a:lstStyle/>
                    <a:p>
                      <a:r>
                        <a:rPr lang="nl-NL" dirty="0" err="1"/>
                        <a:t>Ch</a:t>
                      </a:r>
                      <a:r>
                        <a:rPr lang="nl-NL" dirty="0"/>
                        <a:t>. </a:t>
                      </a:r>
                      <a:r>
                        <a:rPr lang="nl-NL" dirty="0" err="1"/>
                        <a:t>Cos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Labory</a:t>
                      </a:r>
                      <a:r>
                        <a:rPr lang="nl-NL" dirty="0"/>
                        <a:t> 2014                GCC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38,00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32,50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329142"/>
                  </a:ext>
                </a:extLst>
              </a:tr>
              <a:tr h="478824">
                <a:tc>
                  <a:txBody>
                    <a:bodyPr/>
                    <a:lstStyle/>
                    <a:p>
                      <a:r>
                        <a:rPr lang="nl-NL" dirty="0" err="1"/>
                        <a:t>Ch</a:t>
                      </a:r>
                      <a:r>
                        <a:rPr lang="nl-NL" dirty="0"/>
                        <a:t>. Lagrange 2014                    GCC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45,10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39,90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477941"/>
                  </a:ext>
                </a:extLst>
              </a:tr>
              <a:tr h="478824">
                <a:tc>
                  <a:txBody>
                    <a:bodyPr/>
                    <a:lstStyle/>
                    <a:p>
                      <a:r>
                        <a:rPr lang="nl-NL" dirty="0" err="1"/>
                        <a:t>Ch</a:t>
                      </a:r>
                      <a:r>
                        <a:rPr lang="nl-NL" dirty="0"/>
                        <a:t>. </a:t>
                      </a:r>
                      <a:r>
                        <a:rPr lang="nl-NL" dirty="0" err="1"/>
                        <a:t>Labegorce</a:t>
                      </a:r>
                      <a:r>
                        <a:rPr lang="nl-NL" dirty="0"/>
                        <a:t> 2014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31,60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26,00 (per 12) – 50 (1,5 l)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243740"/>
                  </a:ext>
                </a:extLst>
              </a:tr>
              <a:tr h="478824">
                <a:tc>
                  <a:txBody>
                    <a:bodyPr/>
                    <a:lstStyle/>
                    <a:p>
                      <a:r>
                        <a:rPr lang="nl-NL" dirty="0" err="1"/>
                        <a:t>Ch</a:t>
                      </a:r>
                      <a:r>
                        <a:rPr lang="nl-NL" dirty="0"/>
                        <a:t>. </a:t>
                      </a:r>
                      <a:r>
                        <a:rPr lang="nl-NL" dirty="0" err="1"/>
                        <a:t>Lespault-Martillac</a:t>
                      </a:r>
                      <a:r>
                        <a:rPr lang="nl-NL" dirty="0"/>
                        <a:t> 2014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31,80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30,00 (2015)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867002"/>
                  </a:ext>
                </a:extLst>
              </a:tr>
              <a:tr h="478824">
                <a:tc>
                  <a:txBody>
                    <a:bodyPr/>
                    <a:lstStyle/>
                    <a:p>
                      <a:r>
                        <a:rPr lang="nl-NL" dirty="0" err="1"/>
                        <a:t>Ch</a:t>
                      </a:r>
                      <a:r>
                        <a:rPr lang="nl-NL" dirty="0"/>
                        <a:t>. </a:t>
                      </a:r>
                      <a:r>
                        <a:rPr lang="nl-NL" dirty="0" err="1"/>
                        <a:t>Destieux</a:t>
                      </a:r>
                      <a:r>
                        <a:rPr lang="nl-NL" dirty="0"/>
                        <a:t> 2014                     GCC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40,90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40,00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107298"/>
                  </a:ext>
                </a:extLst>
              </a:tr>
              <a:tr h="478824">
                <a:tc>
                  <a:txBody>
                    <a:bodyPr/>
                    <a:lstStyle/>
                    <a:p>
                      <a:r>
                        <a:rPr lang="nl-NL" dirty="0" err="1"/>
                        <a:t>Ch</a:t>
                      </a:r>
                      <a:r>
                        <a:rPr lang="nl-NL" dirty="0"/>
                        <a:t>. La </a:t>
                      </a:r>
                      <a:r>
                        <a:rPr lang="nl-NL" dirty="0" err="1"/>
                        <a:t>Clemence</a:t>
                      </a:r>
                      <a:r>
                        <a:rPr lang="nl-NL" dirty="0"/>
                        <a:t>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53,20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49,00 – 52,50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556874"/>
                  </a:ext>
                </a:extLst>
              </a:tr>
              <a:tr h="478824">
                <a:tc>
                  <a:txBody>
                    <a:bodyPr/>
                    <a:lstStyle/>
                    <a:p>
                      <a:r>
                        <a:rPr lang="nl-NL" dirty="0" err="1"/>
                        <a:t>Ch</a:t>
                      </a:r>
                      <a:r>
                        <a:rPr lang="nl-NL" dirty="0"/>
                        <a:t>. </a:t>
                      </a:r>
                      <a:r>
                        <a:rPr lang="nl-NL" dirty="0" err="1"/>
                        <a:t>Beausejour-Becot</a:t>
                      </a:r>
                      <a:r>
                        <a:rPr lang="nl-NL" dirty="0"/>
                        <a:t>           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GCC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68,30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63,00 – 65,00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987655"/>
                  </a:ext>
                </a:extLst>
              </a:tr>
            </a:tbl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6D9FA2-E9C4-4BE1-A876-212004E0F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B1F4BE-3577-40EB-833E-B78EA43B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9115B2-70FD-440E-8E07-10EE9705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78FD5-7B26-4ED8-A0B2-279BEE67ECB7}" type="slidenum">
              <a:rPr lang="nl-BE" smtClean="0"/>
              <a:pPr>
                <a:defRPr/>
              </a:pPr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7077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Bronvermeldingen </a:t>
            </a:r>
          </a:p>
          <a:p>
            <a:pPr lvl="1"/>
            <a:r>
              <a:rPr lang="nl-BE" dirty="0"/>
              <a:t>Boek “de goede wijnen van Bordeaux” door </a:t>
            </a:r>
            <a:r>
              <a:rPr lang="nl-BE" dirty="0" err="1"/>
              <a:t>Hubrecht</a:t>
            </a:r>
            <a:r>
              <a:rPr lang="nl-BE" dirty="0"/>
              <a:t> </a:t>
            </a:r>
            <a:r>
              <a:rPr lang="nl-BE" dirty="0" err="1"/>
              <a:t>Duijker</a:t>
            </a:r>
            <a:endParaRPr lang="nl-BE" dirty="0"/>
          </a:p>
          <a:p>
            <a:pPr lvl="1"/>
            <a:r>
              <a:rPr lang="nl-BE" dirty="0"/>
              <a:t>Boek “de groene wijngids” uitgegeven door </a:t>
            </a:r>
            <a:r>
              <a:rPr lang="nl-BE" dirty="0" err="1"/>
              <a:t>Lannoo</a:t>
            </a:r>
            <a:endParaRPr lang="nl-BE" dirty="0"/>
          </a:p>
          <a:p>
            <a:pPr lvl="1"/>
            <a:r>
              <a:rPr lang="nl-BE" dirty="0"/>
              <a:t>Internet : verschillende sites voor de update van cijfergegevens</a:t>
            </a:r>
          </a:p>
          <a:p>
            <a:pPr lvl="1"/>
            <a:r>
              <a:rPr lang="nl-BE" dirty="0"/>
              <a:t>Schriftelijke informatie door wijnleverancier VAN DEN BUSSCHE uit Gent</a:t>
            </a:r>
            <a:endParaRPr lang="nl-N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>
                <a:solidFill>
                  <a:schemeClr val="accent1"/>
                </a:solidFill>
              </a:rPr>
              <a:t>Classificaties van de Bordeaux wijnen</a:t>
            </a:r>
            <a:endParaRPr lang="nl-BE">
              <a:solidFill>
                <a:schemeClr val="accent1"/>
              </a:solidFill>
            </a:endParaRPr>
          </a:p>
        </p:txBody>
      </p:sp>
      <p:sp>
        <p:nvSpPr>
          <p:cNvPr id="17410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/>
              <a:t>Grand Cru Classé  1855, onder druk van Napoleon III</a:t>
            </a:r>
          </a:p>
          <a:p>
            <a:pPr eaLnBrk="1" hangingPunct="1"/>
            <a:r>
              <a:rPr lang="nl-NL"/>
              <a:t>Classificatie Graves</a:t>
            </a:r>
          </a:p>
          <a:p>
            <a:pPr eaLnBrk="1" hangingPunct="1"/>
            <a:r>
              <a:rPr lang="nl-NL"/>
              <a:t>Classificatie St Emilion</a:t>
            </a:r>
          </a:p>
          <a:p>
            <a:pPr eaLnBrk="1" hangingPunct="1"/>
            <a:r>
              <a:rPr lang="nl-NL"/>
              <a:t>Classificatie Cru Bourgeois Médoc</a:t>
            </a:r>
          </a:p>
          <a:p>
            <a:pPr eaLnBrk="1" hangingPunct="1"/>
            <a:r>
              <a:rPr lang="nl-NL"/>
              <a:t>Classificatie artisans</a:t>
            </a:r>
            <a:endParaRPr lang="nl-BE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C63FC-D80C-4D18-A065-AED1AFC28FDB}" type="slidenum">
              <a:rPr lang="nl-BE"/>
              <a:pPr>
                <a:defRPr/>
              </a:pPr>
              <a:t>4</a:t>
            </a:fld>
            <a:endParaRPr lang="nl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>
                <a:solidFill>
                  <a:schemeClr val="accent1"/>
                </a:solidFill>
              </a:rPr>
              <a:t>Grand Cru Classé  1855</a:t>
            </a:r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Classificatie op vraag van keizer Napoleon III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Gebeurde uitsluitend op basis van reputatie en </a:t>
            </a:r>
            <a:r>
              <a:rPr lang="nl-NL" b="1" dirty="0"/>
              <a:t>prijs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Alle wijnen kwamen uit de Medoc, </a:t>
            </a:r>
            <a:r>
              <a:rPr lang="nl-NL" dirty="0" err="1"/>
              <a:t>uitgez</a:t>
            </a:r>
            <a:r>
              <a:rPr lang="nl-NL" dirty="0"/>
              <a:t>. </a:t>
            </a:r>
            <a:r>
              <a:rPr lang="nl-NL" dirty="0" err="1"/>
              <a:t>Ch</a:t>
            </a:r>
            <a:r>
              <a:rPr lang="nl-NL" dirty="0"/>
              <a:t>. </a:t>
            </a:r>
            <a:r>
              <a:rPr lang="nl-NL" dirty="0" err="1"/>
              <a:t>Haut</a:t>
            </a:r>
            <a:r>
              <a:rPr lang="nl-NL" dirty="0"/>
              <a:t>-Brion (Graves)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Klassering van 1</a:t>
            </a:r>
            <a:r>
              <a:rPr lang="nl-NL" baseline="30000" dirty="0"/>
              <a:t>e</a:t>
            </a:r>
            <a:r>
              <a:rPr lang="nl-NL" dirty="0"/>
              <a:t> </a:t>
            </a:r>
            <a:r>
              <a:rPr lang="nl-NL" dirty="0" err="1"/>
              <a:t>G.Cru</a:t>
            </a:r>
            <a:r>
              <a:rPr lang="nl-NL" dirty="0"/>
              <a:t> </a:t>
            </a:r>
            <a:r>
              <a:rPr lang="nl-NL" dirty="0" err="1"/>
              <a:t>Classé</a:t>
            </a:r>
            <a:r>
              <a:rPr lang="nl-NL" dirty="0"/>
              <a:t> tot 5</a:t>
            </a:r>
            <a:r>
              <a:rPr lang="nl-NL" baseline="30000" dirty="0"/>
              <a:t>e</a:t>
            </a:r>
            <a:r>
              <a:rPr lang="nl-NL" dirty="0"/>
              <a:t> </a:t>
            </a:r>
            <a:r>
              <a:rPr lang="nl-NL" dirty="0" err="1"/>
              <a:t>G.Cru</a:t>
            </a:r>
            <a:r>
              <a:rPr lang="nl-NL" dirty="0"/>
              <a:t> </a:t>
            </a:r>
            <a:r>
              <a:rPr lang="nl-NL" dirty="0" err="1"/>
              <a:t>Classé</a:t>
            </a:r>
            <a:r>
              <a:rPr lang="nl-NL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Zoete wijnen (Sauternes en </a:t>
            </a:r>
            <a:r>
              <a:rPr lang="nl-NL" dirty="0" err="1"/>
              <a:t>Barzac</a:t>
            </a:r>
            <a:r>
              <a:rPr lang="nl-NL" dirty="0"/>
              <a:t>) werden apart geclassificeerd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Sindsdien amper 2 aanpassingen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1856 </a:t>
            </a:r>
            <a:r>
              <a:rPr lang="nl-NL" dirty="0" err="1"/>
              <a:t>Ch</a:t>
            </a:r>
            <a:r>
              <a:rPr lang="nl-NL" dirty="0"/>
              <a:t>. </a:t>
            </a:r>
            <a:r>
              <a:rPr lang="nl-NL" dirty="0" err="1"/>
              <a:t>Cantemerle</a:t>
            </a:r>
            <a:r>
              <a:rPr lang="nl-NL" dirty="0"/>
              <a:t> 5</a:t>
            </a:r>
            <a:r>
              <a:rPr lang="nl-NL" baseline="30000" dirty="0"/>
              <a:t>e</a:t>
            </a:r>
            <a:r>
              <a:rPr lang="nl-NL" dirty="0"/>
              <a:t> </a:t>
            </a:r>
            <a:r>
              <a:rPr lang="nl-NL" dirty="0" err="1"/>
              <a:t>G.Cru</a:t>
            </a:r>
            <a:r>
              <a:rPr lang="nl-NL" dirty="0"/>
              <a:t> </a:t>
            </a:r>
            <a:r>
              <a:rPr lang="nl-NL" dirty="0" err="1"/>
              <a:t>Classé</a:t>
            </a:r>
            <a:endParaRPr lang="nl-NL" dirty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1973 </a:t>
            </a:r>
            <a:r>
              <a:rPr lang="nl-NL" dirty="0" err="1"/>
              <a:t>Ch</a:t>
            </a:r>
            <a:r>
              <a:rPr lang="nl-NL" dirty="0"/>
              <a:t>. </a:t>
            </a:r>
            <a:r>
              <a:rPr lang="nl-NL" dirty="0" err="1"/>
              <a:t>Mouton-Rothchild</a:t>
            </a:r>
            <a:r>
              <a:rPr lang="nl-NL" dirty="0"/>
              <a:t> van 2</a:t>
            </a:r>
            <a:r>
              <a:rPr lang="nl-NL" baseline="30000" dirty="0"/>
              <a:t>de</a:t>
            </a:r>
            <a:r>
              <a:rPr lang="nl-NL" dirty="0"/>
              <a:t> </a:t>
            </a:r>
            <a:r>
              <a:rPr lang="nl-NL" dirty="0" err="1"/>
              <a:t>G.Cru</a:t>
            </a:r>
            <a:r>
              <a:rPr lang="nl-NL" dirty="0"/>
              <a:t> </a:t>
            </a:r>
            <a:r>
              <a:rPr lang="nl-NL" dirty="0" err="1"/>
              <a:t>Classé</a:t>
            </a:r>
            <a:r>
              <a:rPr lang="nl-NL" dirty="0"/>
              <a:t> naar 1</a:t>
            </a:r>
            <a:r>
              <a:rPr lang="nl-NL" baseline="30000" dirty="0"/>
              <a:t>e</a:t>
            </a:r>
            <a:r>
              <a:rPr lang="nl-NL" dirty="0"/>
              <a:t> </a:t>
            </a:r>
            <a:r>
              <a:rPr lang="nl-NL" dirty="0" err="1"/>
              <a:t>G.Cru</a:t>
            </a:r>
            <a:r>
              <a:rPr lang="nl-NL" dirty="0"/>
              <a:t> </a:t>
            </a:r>
            <a:r>
              <a:rPr lang="nl-NL" dirty="0" err="1"/>
              <a:t>Classé</a:t>
            </a:r>
            <a:endParaRPr lang="nl-NL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dirty="0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B1AAE-073C-4C08-90B5-15FC30CDDD2D}" type="slidenum">
              <a:rPr lang="nl-BE"/>
              <a:pPr>
                <a:defRPr/>
              </a:pPr>
              <a:t>5</a:t>
            </a:fld>
            <a:endParaRPr lang="nl-B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350"/>
          </a:xfrm>
        </p:spPr>
        <p:txBody>
          <a:bodyPr/>
          <a:lstStyle/>
          <a:p>
            <a:pPr algn="ctr" eaLnBrk="1" hangingPunct="1"/>
            <a:r>
              <a:rPr lang="nl-BE">
                <a:solidFill>
                  <a:schemeClr val="accent1"/>
                </a:solidFill>
              </a:rPr>
              <a:t>Grand Cru Classé  1855</a:t>
            </a:r>
          </a:p>
        </p:txBody>
      </p:sp>
      <p:sp>
        <p:nvSpPr>
          <p:cNvPr id="3" name="Tijdelijke aanduiding voor inhoud 2">
            <a:extLst/>
          </p:cNvPr>
          <p:cNvSpPr>
            <a:spLocks noGrp="1"/>
          </p:cNvSpPr>
          <p:nvPr>
            <p:ph idx="1"/>
          </p:nvPr>
        </p:nvSpPr>
        <p:spPr>
          <a:xfrm>
            <a:off x="5851525" y="1387475"/>
            <a:ext cx="6218238" cy="510540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b="1" dirty="0" err="1">
                <a:solidFill>
                  <a:schemeClr val="accent1"/>
                </a:solidFill>
              </a:rPr>
              <a:t>Deuxièmes</a:t>
            </a:r>
            <a:r>
              <a:rPr lang="nl-BE" b="1" dirty="0">
                <a:solidFill>
                  <a:schemeClr val="accent1"/>
                </a:solidFill>
              </a:rPr>
              <a:t> </a:t>
            </a:r>
            <a:r>
              <a:rPr lang="nl-BE" b="1" dirty="0" err="1">
                <a:solidFill>
                  <a:schemeClr val="accent1"/>
                </a:solidFill>
              </a:rPr>
              <a:t>crus</a:t>
            </a:r>
            <a:r>
              <a:rPr lang="nl-BE" b="1" dirty="0">
                <a:solidFill>
                  <a:schemeClr val="accent1"/>
                </a:solidFill>
              </a:rPr>
              <a:t> (14)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Brane-Cantenac</a:t>
            </a:r>
            <a:r>
              <a:rPr lang="nl-BE" dirty="0"/>
              <a:t>, </a:t>
            </a:r>
            <a:r>
              <a:rPr lang="nl-BE" dirty="0" err="1"/>
              <a:t>Cantenac</a:t>
            </a:r>
            <a:r>
              <a:rPr lang="nl-BE" dirty="0"/>
              <a:t>-Margaux (Margaux)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Cos</a:t>
            </a:r>
            <a:r>
              <a:rPr lang="nl-BE" dirty="0"/>
              <a:t> </a:t>
            </a:r>
            <a:r>
              <a:rPr lang="nl-BE" dirty="0" err="1"/>
              <a:t>d'Estournel</a:t>
            </a:r>
            <a:r>
              <a:rPr lang="nl-BE" dirty="0"/>
              <a:t>, Saint-</a:t>
            </a:r>
            <a:r>
              <a:rPr lang="nl-BE" dirty="0" err="1"/>
              <a:t>Estephe</a:t>
            </a: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Ducru-Beaucaillou</a:t>
            </a:r>
            <a:r>
              <a:rPr lang="nl-BE" dirty="0"/>
              <a:t>, Saint-Julien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Durfort-Vivens</a:t>
            </a:r>
            <a:r>
              <a:rPr lang="nl-BE" dirty="0"/>
              <a:t>, Margaux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Gruaud-Larose</a:t>
            </a:r>
            <a:r>
              <a:rPr lang="nl-BE" dirty="0"/>
              <a:t>, Saint-Julien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Lascombes</a:t>
            </a:r>
            <a:r>
              <a:rPr lang="nl-BE" dirty="0"/>
              <a:t>, Margaux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Léoville</a:t>
            </a:r>
            <a:r>
              <a:rPr lang="nl-BE" dirty="0"/>
              <a:t> Barton, Saint-Julien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Léoville</a:t>
            </a:r>
            <a:r>
              <a:rPr lang="nl-BE" dirty="0"/>
              <a:t> Las Cases, Saint-Julien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Léoville</a:t>
            </a:r>
            <a:r>
              <a:rPr lang="nl-BE" dirty="0"/>
              <a:t> </a:t>
            </a:r>
            <a:r>
              <a:rPr lang="nl-BE" dirty="0" err="1"/>
              <a:t>Poyferré</a:t>
            </a:r>
            <a:r>
              <a:rPr lang="nl-BE" dirty="0"/>
              <a:t>, Saint-Julien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Montrose</a:t>
            </a:r>
            <a:r>
              <a:rPr lang="nl-BE" dirty="0"/>
              <a:t>, Saint-</a:t>
            </a:r>
            <a:r>
              <a:rPr lang="nl-BE" dirty="0" err="1"/>
              <a:t>Estephe</a:t>
            </a: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Pichon</a:t>
            </a:r>
            <a:r>
              <a:rPr lang="nl-BE" dirty="0"/>
              <a:t>-</a:t>
            </a:r>
            <a:r>
              <a:rPr lang="nl-BE" dirty="0" err="1"/>
              <a:t>Longueville</a:t>
            </a:r>
            <a:r>
              <a:rPr lang="nl-BE" dirty="0"/>
              <a:t>-Baron, </a:t>
            </a:r>
            <a:r>
              <a:rPr lang="nl-BE" dirty="0" err="1"/>
              <a:t>Pauillac</a:t>
            </a:r>
            <a:endParaRPr lang="nl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Pichon</a:t>
            </a:r>
            <a:r>
              <a:rPr lang="nl-BE" dirty="0"/>
              <a:t> </a:t>
            </a:r>
            <a:r>
              <a:rPr lang="nl-BE" dirty="0" err="1"/>
              <a:t>Longueville</a:t>
            </a:r>
            <a:r>
              <a:rPr lang="nl-BE" dirty="0"/>
              <a:t> </a:t>
            </a:r>
            <a:r>
              <a:rPr lang="nl-BE" dirty="0" err="1"/>
              <a:t>Comtesse</a:t>
            </a:r>
            <a:r>
              <a:rPr lang="nl-BE" dirty="0"/>
              <a:t> de </a:t>
            </a:r>
            <a:r>
              <a:rPr lang="nl-BE" dirty="0" err="1"/>
              <a:t>Lalande</a:t>
            </a:r>
            <a:r>
              <a:rPr lang="nl-BE" dirty="0"/>
              <a:t>, </a:t>
            </a:r>
            <a:r>
              <a:rPr lang="nl-BE" dirty="0" err="1"/>
              <a:t>Pauillac</a:t>
            </a:r>
            <a:r>
              <a:rPr lang="nl-BE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Rauzan-Ségla</a:t>
            </a:r>
            <a:r>
              <a:rPr lang="nl-BE" dirty="0"/>
              <a:t>, Margaux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/>
              <a:t>    </a:t>
            </a:r>
            <a:r>
              <a:rPr lang="nl-BE" dirty="0" err="1"/>
              <a:t>Château</a:t>
            </a:r>
            <a:r>
              <a:rPr lang="nl-BE" dirty="0"/>
              <a:t> </a:t>
            </a:r>
            <a:r>
              <a:rPr lang="nl-BE" dirty="0" err="1"/>
              <a:t>Rauzan-Gassies</a:t>
            </a:r>
            <a:r>
              <a:rPr lang="nl-BE" dirty="0"/>
              <a:t>, Margaux</a:t>
            </a:r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32269-A76F-4B66-8918-6A79A284A632}" type="slidenum">
              <a:rPr lang="nl-BE"/>
              <a:pPr>
                <a:defRPr/>
              </a:pPr>
              <a:t>6</a:t>
            </a:fld>
            <a:endParaRPr lang="nl-BE"/>
          </a:p>
        </p:txBody>
      </p:sp>
      <p:sp>
        <p:nvSpPr>
          <p:cNvPr id="19462" name="Tekstvak 6"/>
          <p:cNvSpPr txBox="1">
            <a:spLocks noChangeArrowheads="1"/>
          </p:cNvSpPr>
          <p:nvPr/>
        </p:nvSpPr>
        <p:spPr bwMode="auto">
          <a:xfrm>
            <a:off x="1247775" y="2398713"/>
            <a:ext cx="4292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Premiers </a:t>
            </a:r>
            <a:r>
              <a:rPr lang="nl-BE" b="1" dirty="0" err="1">
                <a:solidFill>
                  <a:schemeClr val="accent1"/>
                </a:solidFill>
                <a:latin typeface="Calibri" pitchFamily="34" charset="0"/>
              </a:rPr>
              <a:t>crus</a:t>
            </a:r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 (5)</a:t>
            </a:r>
          </a:p>
          <a:p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Haut</a:t>
            </a:r>
            <a:r>
              <a:rPr lang="nl-BE" dirty="0">
                <a:latin typeface="Calibri" pitchFamily="34" charset="0"/>
              </a:rPr>
              <a:t>-Brion, </a:t>
            </a:r>
            <a:r>
              <a:rPr lang="nl-BE" dirty="0" err="1">
                <a:latin typeface="Calibri" pitchFamily="34" charset="0"/>
              </a:rPr>
              <a:t>Pessac</a:t>
            </a:r>
            <a:r>
              <a:rPr lang="nl-BE" dirty="0">
                <a:latin typeface="Calibri" pitchFamily="34" charset="0"/>
              </a:rPr>
              <a:t>, Graves 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Lafite</a:t>
            </a:r>
            <a:r>
              <a:rPr lang="nl-BE" dirty="0">
                <a:latin typeface="Calibri" pitchFamily="34" charset="0"/>
              </a:rPr>
              <a:t>-Rothschild,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Latour</a:t>
            </a:r>
            <a:r>
              <a:rPr lang="nl-BE" dirty="0">
                <a:latin typeface="Calibri" pitchFamily="34" charset="0"/>
              </a:rPr>
              <a:t>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Margaux, Margaux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Mouton</a:t>
            </a:r>
            <a:r>
              <a:rPr lang="nl-BE" dirty="0">
                <a:latin typeface="Calibri" pitchFamily="34" charset="0"/>
              </a:rPr>
              <a:t>-Rothschild,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>
                <a:solidFill>
                  <a:schemeClr val="accent1"/>
                </a:solidFill>
              </a:rPr>
              <a:t>Grand Cru Classé  1855</a:t>
            </a:r>
          </a:p>
        </p:txBody>
      </p:sp>
      <p:sp>
        <p:nvSpPr>
          <p:cNvPr id="20482" name="Tijdelijke aanduiding voor inhoud 2"/>
          <p:cNvSpPr>
            <a:spLocks noGrp="1"/>
          </p:cNvSpPr>
          <p:nvPr>
            <p:ph idx="1"/>
          </p:nvPr>
        </p:nvSpPr>
        <p:spPr>
          <a:xfrm>
            <a:off x="312738" y="1825625"/>
            <a:ext cx="5529262" cy="4351338"/>
          </a:xfrm>
        </p:spPr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>
          <a:xfrm>
            <a:off x="698500" y="6310313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R. Alleman - R. </a:t>
            </a:r>
            <a:r>
              <a:rPr lang="nl-BE" dirty="0" err="1"/>
              <a:t>Anica</a:t>
            </a:r>
            <a:endParaRPr lang="nl-BE" dirty="0"/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60980-CC74-4535-87B4-FCF62C0859FE}" type="slidenum">
              <a:rPr lang="nl-BE"/>
              <a:pPr>
                <a:defRPr/>
              </a:pPr>
              <a:t>7</a:t>
            </a:fld>
            <a:endParaRPr lang="nl-BE"/>
          </a:p>
        </p:txBody>
      </p:sp>
      <p:sp>
        <p:nvSpPr>
          <p:cNvPr id="20486" name="Tekstvak 6"/>
          <p:cNvSpPr txBox="1">
            <a:spLocks noChangeArrowheads="1"/>
          </p:cNvSpPr>
          <p:nvPr/>
        </p:nvSpPr>
        <p:spPr bwMode="auto">
          <a:xfrm>
            <a:off x="698500" y="1900238"/>
            <a:ext cx="51435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b="1" dirty="0" err="1">
                <a:solidFill>
                  <a:schemeClr val="accent1"/>
                </a:solidFill>
                <a:latin typeface="Calibri" pitchFamily="34" charset="0"/>
              </a:rPr>
              <a:t>Troisièmes</a:t>
            </a:r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nl-BE" b="1" dirty="0" err="1">
                <a:solidFill>
                  <a:schemeClr val="accent1"/>
                </a:solidFill>
                <a:latin typeface="Calibri" pitchFamily="34" charset="0"/>
              </a:rPr>
              <a:t>crus</a:t>
            </a:r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 (14)</a:t>
            </a:r>
          </a:p>
          <a:p>
            <a:endParaRPr lang="nl-BE" sz="1600" dirty="0">
              <a:latin typeface="Calibri" pitchFamily="34" charset="0"/>
            </a:endParaRP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Boyd-</a:t>
            </a:r>
            <a:r>
              <a:rPr lang="nl-BE" sz="1600" dirty="0" err="1">
                <a:latin typeface="Calibri" pitchFamily="34" charset="0"/>
              </a:rPr>
              <a:t>Cantenac</a:t>
            </a:r>
            <a:r>
              <a:rPr lang="nl-BE" sz="1600" dirty="0">
                <a:latin typeface="Calibri" pitchFamily="34" charset="0"/>
              </a:rPr>
              <a:t>, Margaux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Calon-Ségur</a:t>
            </a:r>
            <a:r>
              <a:rPr lang="nl-BE" sz="1600" dirty="0">
                <a:latin typeface="Calibri" pitchFamily="34" charset="0"/>
              </a:rPr>
              <a:t>, Saint-</a:t>
            </a:r>
            <a:r>
              <a:rPr lang="nl-BE" sz="1600" dirty="0" err="1">
                <a:latin typeface="Calibri" pitchFamily="34" charset="0"/>
              </a:rPr>
              <a:t>Estephe</a:t>
            </a:r>
            <a:endParaRPr lang="nl-BE" sz="1600" dirty="0">
              <a:latin typeface="Calibri" pitchFamily="34" charset="0"/>
            </a:endParaRP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Cantenac</a:t>
            </a:r>
            <a:r>
              <a:rPr lang="nl-BE" sz="1600" dirty="0">
                <a:latin typeface="Calibri" pitchFamily="34" charset="0"/>
              </a:rPr>
              <a:t>-Brown, </a:t>
            </a:r>
            <a:r>
              <a:rPr lang="nl-BE" sz="1600" dirty="0" err="1">
                <a:latin typeface="Calibri" pitchFamily="34" charset="0"/>
              </a:rPr>
              <a:t>Cantenac</a:t>
            </a:r>
            <a:r>
              <a:rPr lang="nl-BE" sz="1600" dirty="0">
                <a:latin typeface="Calibri" pitchFamily="34" charset="0"/>
              </a:rPr>
              <a:t>-Margaux, Margaux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Desmirail</a:t>
            </a:r>
            <a:r>
              <a:rPr lang="nl-BE" sz="1600" dirty="0">
                <a:latin typeface="Calibri" pitchFamily="34" charset="0"/>
              </a:rPr>
              <a:t>, Margaux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Ferrière</a:t>
            </a:r>
            <a:r>
              <a:rPr lang="nl-BE" sz="1600" dirty="0">
                <a:latin typeface="Calibri" pitchFamily="34" charset="0"/>
              </a:rPr>
              <a:t>, Margaux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Giscours, </a:t>
            </a:r>
            <a:r>
              <a:rPr lang="nl-BE" sz="1600" dirty="0" err="1">
                <a:latin typeface="Calibri" pitchFamily="34" charset="0"/>
              </a:rPr>
              <a:t>Labarde</a:t>
            </a:r>
            <a:r>
              <a:rPr lang="nl-BE" sz="1600" dirty="0">
                <a:latin typeface="Calibri" pitchFamily="34" charset="0"/>
              </a:rPr>
              <a:t>-Margaux (Margaux)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d'Issan</a:t>
            </a:r>
            <a:r>
              <a:rPr lang="nl-BE" sz="1600" dirty="0">
                <a:latin typeface="Calibri" pitchFamily="34" charset="0"/>
              </a:rPr>
              <a:t>, </a:t>
            </a:r>
            <a:r>
              <a:rPr lang="nl-BE" sz="1600" dirty="0" err="1">
                <a:latin typeface="Calibri" pitchFamily="34" charset="0"/>
              </a:rPr>
              <a:t>Cantenac</a:t>
            </a:r>
            <a:r>
              <a:rPr lang="nl-BE" sz="1600" dirty="0">
                <a:latin typeface="Calibri" pitchFamily="34" charset="0"/>
              </a:rPr>
              <a:t>-Margaux (Margaux)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Kirwan</a:t>
            </a:r>
            <a:r>
              <a:rPr lang="nl-BE" sz="1600" dirty="0">
                <a:latin typeface="Calibri" pitchFamily="34" charset="0"/>
              </a:rPr>
              <a:t>, </a:t>
            </a:r>
            <a:r>
              <a:rPr lang="nl-BE" sz="1600" dirty="0" err="1">
                <a:latin typeface="Calibri" pitchFamily="34" charset="0"/>
              </a:rPr>
              <a:t>Cantenac</a:t>
            </a:r>
            <a:r>
              <a:rPr lang="nl-BE" sz="1600" dirty="0">
                <a:latin typeface="Calibri" pitchFamily="34" charset="0"/>
              </a:rPr>
              <a:t>-Margaux (Margaux)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solidFill>
                  <a:srgbClr val="FF0000"/>
                </a:solidFill>
                <a:latin typeface="Calibri" pitchFamily="34" charset="0"/>
              </a:rPr>
              <a:t>Château</a:t>
            </a:r>
            <a:r>
              <a:rPr lang="nl-BE" sz="1600" dirty="0">
                <a:solidFill>
                  <a:srgbClr val="FF0000"/>
                </a:solidFill>
                <a:latin typeface="Calibri" pitchFamily="34" charset="0"/>
              </a:rPr>
              <a:t> Lagrange, Saint-Julien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La Lagune, </a:t>
            </a:r>
            <a:r>
              <a:rPr lang="nl-BE" sz="1600" dirty="0" err="1">
                <a:latin typeface="Calibri" pitchFamily="34" charset="0"/>
              </a:rPr>
              <a:t>Ludon</a:t>
            </a:r>
            <a:r>
              <a:rPr lang="nl-BE" sz="1600" dirty="0">
                <a:latin typeface="Calibri" pitchFamily="34" charset="0"/>
              </a:rPr>
              <a:t> (</a:t>
            </a:r>
            <a:r>
              <a:rPr lang="nl-BE" sz="1600" dirty="0" err="1">
                <a:latin typeface="Calibri" pitchFamily="34" charset="0"/>
              </a:rPr>
              <a:t>Haut</a:t>
            </a:r>
            <a:r>
              <a:rPr lang="nl-BE" sz="1600" dirty="0">
                <a:latin typeface="Calibri" pitchFamily="34" charset="0"/>
              </a:rPr>
              <a:t>-Medoc)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Langoa</a:t>
            </a:r>
            <a:r>
              <a:rPr lang="nl-BE" sz="1600" dirty="0">
                <a:latin typeface="Calibri" pitchFamily="34" charset="0"/>
              </a:rPr>
              <a:t> Barton, Saint-Julien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Malescot</a:t>
            </a:r>
            <a:r>
              <a:rPr lang="nl-BE" sz="1600" dirty="0">
                <a:latin typeface="Calibri" pitchFamily="34" charset="0"/>
              </a:rPr>
              <a:t> St. </a:t>
            </a:r>
            <a:r>
              <a:rPr lang="nl-BE" sz="1600" dirty="0" err="1">
                <a:latin typeface="Calibri" pitchFamily="34" charset="0"/>
              </a:rPr>
              <a:t>Exupery</a:t>
            </a:r>
            <a:r>
              <a:rPr lang="nl-BE" sz="1600" dirty="0">
                <a:latin typeface="Calibri" pitchFamily="34" charset="0"/>
              </a:rPr>
              <a:t>, Margaux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Marquis</a:t>
            </a:r>
            <a:r>
              <a:rPr lang="nl-BE" sz="1600" dirty="0">
                <a:latin typeface="Calibri" pitchFamily="34" charset="0"/>
              </a:rPr>
              <a:t> </a:t>
            </a:r>
            <a:r>
              <a:rPr lang="nl-BE" sz="1600" dirty="0" err="1">
                <a:latin typeface="Calibri" pitchFamily="34" charset="0"/>
              </a:rPr>
              <a:t>d'Alesme</a:t>
            </a:r>
            <a:r>
              <a:rPr lang="nl-BE" sz="1600" dirty="0">
                <a:latin typeface="Calibri" pitchFamily="34" charset="0"/>
              </a:rPr>
              <a:t> Becker, Margaux</a:t>
            </a:r>
          </a:p>
          <a:p>
            <a:r>
              <a:rPr lang="nl-BE" sz="1600" dirty="0">
                <a:latin typeface="Calibri" pitchFamily="34" charset="0"/>
              </a:rPr>
              <a:t>    </a:t>
            </a:r>
            <a:r>
              <a:rPr lang="nl-BE" sz="1600" dirty="0" err="1">
                <a:latin typeface="Calibri" pitchFamily="34" charset="0"/>
              </a:rPr>
              <a:t>Château</a:t>
            </a:r>
            <a:r>
              <a:rPr lang="nl-BE" sz="1600" dirty="0">
                <a:latin typeface="Calibri" pitchFamily="34" charset="0"/>
              </a:rPr>
              <a:t> Palmer, </a:t>
            </a:r>
            <a:r>
              <a:rPr lang="nl-BE" sz="1600" dirty="0" err="1">
                <a:latin typeface="Calibri" pitchFamily="34" charset="0"/>
              </a:rPr>
              <a:t>Cantenac</a:t>
            </a:r>
            <a:r>
              <a:rPr lang="nl-BE" sz="1600" dirty="0">
                <a:latin typeface="Calibri" pitchFamily="34" charset="0"/>
              </a:rPr>
              <a:t>-Margaux (Margaux)</a:t>
            </a:r>
          </a:p>
        </p:txBody>
      </p:sp>
      <p:sp>
        <p:nvSpPr>
          <p:cNvPr id="20487" name="Tekstvak 8"/>
          <p:cNvSpPr txBox="1">
            <a:spLocks noChangeArrowheads="1"/>
          </p:cNvSpPr>
          <p:nvPr/>
        </p:nvSpPr>
        <p:spPr bwMode="auto">
          <a:xfrm>
            <a:off x="6002338" y="2270125"/>
            <a:ext cx="56054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b="1" dirty="0" err="1">
                <a:solidFill>
                  <a:schemeClr val="accent1"/>
                </a:solidFill>
                <a:latin typeface="Calibri" pitchFamily="34" charset="0"/>
              </a:rPr>
              <a:t>Quatrièmes</a:t>
            </a:r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nl-BE" b="1" dirty="0" err="1">
                <a:solidFill>
                  <a:schemeClr val="accent1"/>
                </a:solidFill>
                <a:latin typeface="Calibri" pitchFamily="34" charset="0"/>
              </a:rPr>
              <a:t>crus</a:t>
            </a:r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 (10)</a:t>
            </a:r>
          </a:p>
          <a:p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Beychevelle</a:t>
            </a:r>
            <a:r>
              <a:rPr lang="nl-BE" dirty="0">
                <a:latin typeface="Calibri" pitchFamily="34" charset="0"/>
              </a:rPr>
              <a:t>, Saint-Julien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Branaire-Ducru</a:t>
            </a:r>
            <a:r>
              <a:rPr lang="nl-BE" dirty="0">
                <a:latin typeface="Calibri" pitchFamily="34" charset="0"/>
              </a:rPr>
              <a:t>, Saint-Julien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Duhart</a:t>
            </a:r>
            <a:r>
              <a:rPr lang="nl-BE" dirty="0">
                <a:latin typeface="Calibri" pitchFamily="34" charset="0"/>
              </a:rPr>
              <a:t>-</a:t>
            </a:r>
            <a:r>
              <a:rPr lang="nl-BE" dirty="0" err="1">
                <a:latin typeface="Calibri" pitchFamily="34" charset="0"/>
              </a:rPr>
              <a:t>Milon</a:t>
            </a:r>
            <a:r>
              <a:rPr lang="nl-BE" dirty="0">
                <a:latin typeface="Calibri" pitchFamily="34" charset="0"/>
              </a:rPr>
              <a:t>-Rothschild,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Lafon</a:t>
            </a:r>
            <a:r>
              <a:rPr lang="nl-BE" dirty="0">
                <a:latin typeface="Calibri" pitchFamily="34" charset="0"/>
              </a:rPr>
              <a:t>-Rochet, Saint-</a:t>
            </a:r>
            <a:r>
              <a:rPr lang="nl-BE" dirty="0" err="1">
                <a:latin typeface="Calibri" pitchFamily="34" charset="0"/>
              </a:rPr>
              <a:t>Estephe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Marquis</a:t>
            </a:r>
            <a:r>
              <a:rPr lang="nl-BE" dirty="0">
                <a:latin typeface="Calibri" pitchFamily="34" charset="0"/>
              </a:rPr>
              <a:t> de </a:t>
            </a:r>
            <a:r>
              <a:rPr lang="nl-BE" dirty="0" err="1">
                <a:latin typeface="Calibri" pitchFamily="34" charset="0"/>
              </a:rPr>
              <a:t>Terme</a:t>
            </a:r>
            <a:r>
              <a:rPr lang="nl-BE" dirty="0">
                <a:latin typeface="Calibri" pitchFamily="34" charset="0"/>
              </a:rPr>
              <a:t>, Margaux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Pouget</a:t>
            </a:r>
            <a:r>
              <a:rPr lang="nl-BE" dirty="0">
                <a:latin typeface="Calibri" pitchFamily="34" charset="0"/>
              </a:rPr>
              <a:t>, </a:t>
            </a:r>
            <a:r>
              <a:rPr lang="nl-BE" dirty="0" err="1">
                <a:latin typeface="Calibri" pitchFamily="34" charset="0"/>
              </a:rPr>
              <a:t>Cantenac</a:t>
            </a:r>
            <a:r>
              <a:rPr lang="nl-BE" dirty="0">
                <a:latin typeface="Calibri" pitchFamily="34" charset="0"/>
              </a:rPr>
              <a:t>-Margaux (Margaux)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Prieuré-Lichine</a:t>
            </a:r>
            <a:r>
              <a:rPr lang="nl-BE" dirty="0">
                <a:latin typeface="Calibri" pitchFamily="34" charset="0"/>
              </a:rPr>
              <a:t>, </a:t>
            </a:r>
            <a:r>
              <a:rPr lang="nl-BE" dirty="0" err="1">
                <a:latin typeface="Calibri" pitchFamily="34" charset="0"/>
              </a:rPr>
              <a:t>Cantenac</a:t>
            </a:r>
            <a:r>
              <a:rPr lang="nl-BE" dirty="0">
                <a:latin typeface="Calibri" pitchFamily="34" charset="0"/>
              </a:rPr>
              <a:t>-Margaux (Margaux)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Saint-Pierre, Saint-Julien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Talbot</a:t>
            </a:r>
            <a:r>
              <a:rPr lang="nl-BE" dirty="0">
                <a:latin typeface="Calibri" pitchFamily="34" charset="0"/>
              </a:rPr>
              <a:t>, Saint-Julien</a:t>
            </a:r>
          </a:p>
          <a:p>
            <a:r>
              <a:rPr lang="nl-BE" dirty="0">
                <a:latin typeface="Calibri" pitchFamily="34" charset="0"/>
              </a:rPr>
              <a:t> 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La Tour Carnet, Saint-Laurent (</a:t>
            </a:r>
            <a:r>
              <a:rPr lang="nl-BE" dirty="0" err="1">
                <a:latin typeface="Calibri" pitchFamily="34" charset="0"/>
              </a:rPr>
              <a:t>Haut</a:t>
            </a:r>
            <a:r>
              <a:rPr lang="nl-BE" dirty="0">
                <a:latin typeface="Calibri" pitchFamily="34" charset="0"/>
              </a:rPr>
              <a:t>-Medoc)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>
                <a:solidFill>
                  <a:schemeClr val="accent1"/>
                </a:solidFill>
              </a:rPr>
              <a:t>Grand Cru Classé  1855</a:t>
            </a:r>
          </a:p>
        </p:txBody>
      </p:sp>
      <p:sp>
        <p:nvSpPr>
          <p:cNvPr id="4" name="Tijdelijke aanduiding voor datum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B9AC3-B831-413F-8864-EA1813B3B3C9}" type="slidenum">
              <a:rPr lang="nl-BE"/>
              <a:pPr>
                <a:defRPr/>
              </a:pPr>
              <a:t>8</a:t>
            </a:fld>
            <a:endParaRPr lang="nl-BE"/>
          </a:p>
        </p:txBody>
      </p:sp>
      <p:sp>
        <p:nvSpPr>
          <p:cNvPr id="21510" name="Tekstvak 6"/>
          <p:cNvSpPr txBox="1">
            <a:spLocks noChangeArrowheads="1"/>
          </p:cNvSpPr>
          <p:nvPr/>
        </p:nvSpPr>
        <p:spPr bwMode="auto">
          <a:xfrm>
            <a:off x="452438" y="1806575"/>
            <a:ext cx="50990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b="1" dirty="0" err="1">
                <a:solidFill>
                  <a:schemeClr val="accent1"/>
                </a:solidFill>
                <a:latin typeface="Calibri" pitchFamily="34" charset="0"/>
              </a:rPr>
              <a:t>Cinquièmes</a:t>
            </a:r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nl-BE" b="1" dirty="0" err="1">
                <a:solidFill>
                  <a:schemeClr val="accent1"/>
                </a:solidFill>
                <a:latin typeface="Calibri" pitchFamily="34" charset="0"/>
              </a:rPr>
              <a:t>crus</a:t>
            </a:r>
            <a:r>
              <a:rPr lang="nl-BE" b="1" dirty="0">
                <a:solidFill>
                  <a:schemeClr val="accent1"/>
                </a:solidFill>
                <a:latin typeface="Calibri" pitchFamily="34" charset="0"/>
              </a:rPr>
              <a:t> (18)</a:t>
            </a:r>
          </a:p>
          <a:p>
            <a:endParaRPr lang="nl-BE" b="1" dirty="0">
              <a:solidFill>
                <a:schemeClr val="accent1"/>
              </a:solidFill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Batailley</a:t>
            </a:r>
            <a:r>
              <a:rPr lang="nl-BE" dirty="0">
                <a:latin typeface="Calibri" pitchFamily="34" charset="0"/>
              </a:rPr>
              <a:t>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Belgrave Saint-Laurent (</a:t>
            </a:r>
            <a:r>
              <a:rPr lang="nl-BE" dirty="0" err="1">
                <a:latin typeface="Calibri" pitchFamily="34" charset="0"/>
              </a:rPr>
              <a:t>Haut</a:t>
            </a:r>
            <a:r>
              <a:rPr lang="nl-BE" dirty="0">
                <a:latin typeface="Calibri" pitchFamily="34" charset="0"/>
              </a:rPr>
              <a:t>-Medoc)</a:t>
            </a:r>
          </a:p>
          <a:p>
            <a:r>
              <a:rPr lang="nl-BE" dirty="0">
                <a:latin typeface="Calibri" pitchFamily="34" charset="0"/>
              </a:rPr>
              <a:t> 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Camensac</a:t>
            </a:r>
            <a:r>
              <a:rPr lang="nl-BE" dirty="0">
                <a:latin typeface="Calibri" pitchFamily="34" charset="0"/>
              </a:rPr>
              <a:t>, Saint-Laurent (</a:t>
            </a:r>
            <a:r>
              <a:rPr lang="nl-BE" dirty="0" err="1">
                <a:latin typeface="Calibri" pitchFamily="34" charset="0"/>
              </a:rPr>
              <a:t>Haut</a:t>
            </a:r>
            <a:r>
              <a:rPr lang="nl-BE" dirty="0">
                <a:latin typeface="Calibri" pitchFamily="34" charset="0"/>
              </a:rPr>
              <a:t>-Medoc)</a:t>
            </a:r>
          </a:p>
          <a:p>
            <a:r>
              <a:rPr lang="nl-BE" dirty="0">
                <a:latin typeface="Calibri" pitchFamily="34" charset="0"/>
              </a:rPr>
              <a:t>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Cantemerle</a:t>
            </a:r>
            <a:r>
              <a:rPr lang="nl-BE" dirty="0">
                <a:latin typeface="Calibri" pitchFamily="34" charset="0"/>
              </a:rPr>
              <a:t> Macau (</a:t>
            </a:r>
            <a:r>
              <a:rPr lang="nl-BE" dirty="0" err="1">
                <a:latin typeface="Calibri" pitchFamily="34" charset="0"/>
              </a:rPr>
              <a:t>Haut</a:t>
            </a:r>
            <a:r>
              <a:rPr lang="nl-BE" dirty="0">
                <a:latin typeface="Calibri" pitchFamily="34" charset="0"/>
              </a:rPr>
              <a:t>-Medoc)</a:t>
            </a:r>
          </a:p>
          <a:p>
            <a:r>
              <a:rPr lang="nl-BE" dirty="0">
                <a:latin typeface="Calibri" pitchFamily="34" charset="0"/>
              </a:rPr>
              <a:t>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Clerc-Milon</a:t>
            </a:r>
            <a:r>
              <a:rPr lang="nl-BE" dirty="0">
                <a:latin typeface="Calibri" pitchFamily="34" charset="0"/>
              </a:rPr>
              <a:t>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</a:t>
            </a:r>
            <a:r>
              <a:rPr lang="nl-BE" dirty="0" err="1">
                <a:solidFill>
                  <a:srgbClr val="FF0000"/>
                </a:solidFill>
                <a:latin typeface="Calibri" pitchFamily="34" charset="0"/>
              </a:rPr>
              <a:t>Château</a:t>
            </a:r>
            <a:r>
              <a:rPr lang="nl-BE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nl-BE" dirty="0" err="1">
                <a:solidFill>
                  <a:srgbClr val="FF0000"/>
                </a:solidFill>
                <a:latin typeface="Calibri" pitchFamily="34" charset="0"/>
              </a:rPr>
              <a:t>Cos</a:t>
            </a:r>
            <a:r>
              <a:rPr lang="nl-BE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nl-BE" dirty="0" err="1">
                <a:solidFill>
                  <a:srgbClr val="FF0000"/>
                </a:solidFill>
                <a:latin typeface="Calibri" pitchFamily="34" charset="0"/>
              </a:rPr>
              <a:t>Labory</a:t>
            </a:r>
            <a:r>
              <a:rPr lang="nl-BE" dirty="0">
                <a:solidFill>
                  <a:srgbClr val="FF0000"/>
                </a:solidFill>
                <a:latin typeface="Calibri" pitchFamily="34" charset="0"/>
              </a:rPr>
              <a:t>, Saint-</a:t>
            </a:r>
            <a:r>
              <a:rPr lang="nl-BE" dirty="0" err="1">
                <a:solidFill>
                  <a:srgbClr val="FF0000"/>
                </a:solidFill>
                <a:latin typeface="Calibri" pitchFamily="34" charset="0"/>
              </a:rPr>
              <a:t>Estephe</a:t>
            </a:r>
            <a:endParaRPr lang="nl-BE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Croizet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Bages</a:t>
            </a:r>
            <a:r>
              <a:rPr lang="nl-BE" dirty="0">
                <a:latin typeface="Calibri" pitchFamily="34" charset="0"/>
              </a:rPr>
              <a:t>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Dauzac</a:t>
            </a:r>
            <a:r>
              <a:rPr lang="nl-BE" dirty="0">
                <a:latin typeface="Calibri" pitchFamily="34" charset="0"/>
              </a:rPr>
              <a:t> </a:t>
            </a:r>
            <a:r>
              <a:rPr lang="nl-BE" dirty="0" err="1">
                <a:latin typeface="Calibri" pitchFamily="34" charset="0"/>
              </a:rPr>
              <a:t>Labarde</a:t>
            </a:r>
            <a:r>
              <a:rPr lang="nl-BE" dirty="0">
                <a:latin typeface="Calibri" pitchFamily="34" charset="0"/>
              </a:rPr>
              <a:t> (Margaux)</a:t>
            </a:r>
          </a:p>
          <a:p>
            <a:r>
              <a:rPr lang="nl-BE" dirty="0">
                <a:latin typeface="Calibri" pitchFamily="34" charset="0"/>
              </a:rPr>
              <a:t>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Grand-</a:t>
            </a:r>
            <a:r>
              <a:rPr lang="nl-BE" dirty="0" err="1">
                <a:latin typeface="Calibri" pitchFamily="34" charset="0"/>
              </a:rPr>
              <a:t>Puy</a:t>
            </a:r>
            <a:r>
              <a:rPr lang="nl-BE" dirty="0">
                <a:latin typeface="Calibri" pitchFamily="34" charset="0"/>
              </a:rPr>
              <a:t>-Lacoste,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  <a:p>
            <a:r>
              <a:rPr lang="nl-BE" dirty="0">
                <a:latin typeface="Calibri" pitchFamily="34" charset="0"/>
              </a:rPr>
              <a:t>  </a:t>
            </a:r>
            <a:r>
              <a:rPr lang="nl-BE" dirty="0" err="1">
                <a:latin typeface="Calibri" pitchFamily="34" charset="0"/>
              </a:rPr>
              <a:t>Château</a:t>
            </a:r>
            <a:r>
              <a:rPr lang="nl-BE" dirty="0">
                <a:latin typeface="Calibri" pitchFamily="34" charset="0"/>
              </a:rPr>
              <a:t> Grand-</a:t>
            </a:r>
            <a:r>
              <a:rPr lang="nl-BE" dirty="0" err="1">
                <a:latin typeface="Calibri" pitchFamily="34" charset="0"/>
              </a:rPr>
              <a:t>Puy</a:t>
            </a:r>
            <a:r>
              <a:rPr lang="nl-BE" dirty="0">
                <a:latin typeface="Calibri" pitchFamily="34" charset="0"/>
              </a:rPr>
              <a:t>-</a:t>
            </a:r>
            <a:r>
              <a:rPr lang="nl-BE" dirty="0" err="1">
                <a:latin typeface="Calibri" pitchFamily="34" charset="0"/>
              </a:rPr>
              <a:t>Ducasse</a:t>
            </a:r>
            <a:r>
              <a:rPr lang="nl-BE" dirty="0">
                <a:latin typeface="Calibri" pitchFamily="34" charset="0"/>
              </a:rPr>
              <a:t>, </a:t>
            </a:r>
            <a:r>
              <a:rPr lang="nl-BE" dirty="0" err="1">
                <a:latin typeface="Calibri" pitchFamily="34" charset="0"/>
              </a:rPr>
              <a:t>Pauillac</a:t>
            </a:r>
            <a:endParaRPr lang="nl-BE" dirty="0">
              <a:latin typeface="Calibri" pitchFamily="34" charset="0"/>
            </a:endParaRPr>
          </a:p>
        </p:txBody>
      </p:sp>
      <p:sp>
        <p:nvSpPr>
          <p:cNvPr id="21511" name="Tekstvak 7"/>
          <p:cNvSpPr txBox="1">
            <a:spLocks noChangeArrowheads="1"/>
          </p:cNvSpPr>
          <p:nvPr/>
        </p:nvSpPr>
        <p:spPr bwMode="auto">
          <a:xfrm>
            <a:off x="6400800" y="2614613"/>
            <a:ext cx="4114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>
                <a:latin typeface="Calibri" pitchFamily="34" charset="0"/>
              </a:rPr>
              <a:t>Château Haut-Bages Libéral, Pauillac</a:t>
            </a:r>
          </a:p>
          <a:p>
            <a:r>
              <a:rPr lang="nl-BE">
                <a:latin typeface="Calibri" pitchFamily="34" charset="0"/>
              </a:rPr>
              <a:t>Château Haut-Batailley, Pauillac</a:t>
            </a:r>
          </a:p>
          <a:p>
            <a:r>
              <a:rPr lang="nl-BE">
                <a:latin typeface="Calibri" pitchFamily="34" charset="0"/>
              </a:rPr>
              <a:t>Château Lynch-Bages, Pauillac</a:t>
            </a:r>
          </a:p>
          <a:p>
            <a:r>
              <a:rPr lang="nl-BE">
                <a:latin typeface="Calibri" pitchFamily="34" charset="0"/>
              </a:rPr>
              <a:t>Château Lynch-Moussas, Pauillac</a:t>
            </a:r>
          </a:p>
          <a:p>
            <a:r>
              <a:rPr lang="nl-BE">
                <a:latin typeface="Calibri" pitchFamily="34" charset="0"/>
              </a:rPr>
              <a:t>Château d'Armailhac, Pauillac</a:t>
            </a:r>
          </a:p>
          <a:p>
            <a:r>
              <a:rPr lang="nl-BE">
                <a:latin typeface="Calibri" pitchFamily="34" charset="0"/>
              </a:rPr>
              <a:t>Château Pédesclaux, Pauillac</a:t>
            </a:r>
          </a:p>
          <a:p>
            <a:r>
              <a:rPr lang="nl-BE">
                <a:latin typeface="Calibri" pitchFamily="34" charset="0"/>
              </a:rPr>
              <a:t>Château Pontet-Canet, Pauillac</a:t>
            </a:r>
          </a:p>
          <a:p>
            <a:r>
              <a:rPr lang="nl-BE">
                <a:latin typeface="Calibri" pitchFamily="34" charset="0"/>
              </a:rPr>
              <a:t>Château du Tertre, Arsac (Margaux)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836613" y="320675"/>
            <a:ext cx="10515600" cy="1325563"/>
          </a:xfrm>
        </p:spPr>
        <p:txBody>
          <a:bodyPr/>
          <a:lstStyle/>
          <a:p>
            <a:pPr algn="ctr" eaLnBrk="1" hangingPunct="1"/>
            <a:r>
              <a:rPr lang="nl-NL" sz="6600" b="1">
                <a:solidFill>
                  <a:schemeClr val="accent1"/>
                </a:solidFill>
              </a:rPr>
              <a:t>St. Estephe</a:t>
            </a:r>
            <a:endParaRPr lang="nl-BE" sz="6600" b="1"/>
          </a:p>
        </p:txBody>
      </p:sp>
      <p:pic>
        <p:nvPicPr>
          <p:cNvPr id="22530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64050" y="1825625"/>
            <a:ext cx="3263900" cy="4351338"/>
          </a:xfrm>
        </p:spPr>
      </p:pic>
      <p:sp>
        <p:nvSpPr>
          <p:cNvPr id="3" name="Tijdelijke aanduiding voor datum 2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27/05/2019</a:t>
            </a:r>
          </a:p>
        </p:txBody>
      </p:sp>
      <p:sp>
        <p:nvSpPr>
          <p:cNvPr id="5" name="Tijdelijke aanduiding voor voettekst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R. Alleman - R. Anica</a:t>
            </a:r>
          </a:p>
        </p:txBody>
      </p:sp>
      <p:sp>
        <p:nvSpPr>
          <p:cNvPr id="6" name="Tijdelijke aanduiding voor dianumm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41AFC-CB3E-43A2-900D-889F98288F75}" type="slidenum">
              <a:rPr lang="nl-BE"/>
              <a:pPr>
                <a:defRPr/>
              </a:pPr>
              <a:t>9</a:t>
            </a:fld>
            <a:endParaRPr lang="nl-B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2191</Words>
  <Application>Microsoft Office PowerPoint</Application>
  <PresentationFormat>Breedbeeld</PresentationFormat>
  <Paragraphs>366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Gotham Book</vt:lpstr>
      <vt:lpstr>Kantoorthema</vt:lpstr>
      <vt:lpstr>BORDEAUX wijnen</vt:lpstr>
      <vt:lpstr>Gebruikte druiverassen</vt:lpstr>
      <vt:lpstr>Waarover praten we deze avond?</vt:lpstr>
      <vt:lpstr>Classificaties van de Bordeaux wijnen</vt:lpstr>
      <vt:lpstr>Grand Cru Classé  1855</vt:lpstr>
      <vt:lpstr>Grand Cru Classé  1855</vt:lpstr>
      <vt:lpstr>Grand Cru Classé  1855</vt:lpstr>
      <vt:lpstr>Grand Cru Classé  1855</vt:lpstr>
      <vt:lpstr>St. Estephe</vt:lpstr>
      <vt:lpstr>St. Estephe</vt:lpstr>
      <vt:lpstr>Chateau Cos Labory 2014     GCC</vt:lpstr>
      <vt:lpstr>St Julien</vt:lpstr>
      <vt:lpstr>Welke “limonade” wordt hier gemaakt?</vt:lpstr>
      <vt:lpstr>Chateau Lagrange 2014  GCC</vt:lpstr>
      <vt:lpstr>      Margaux</vt:lpstr>
      <vt:lpstr>Margaux</vt:lpstr>
      <vt:lpstr>PowerPoint-presentatie</vt:lpstr>
      <vt:lpstr>   Chateau Labegorce 2014</vt:lpstr>
      <vt:lpstr>Classificatie Graves </vt:lpstr>
      <vt:lpstr>Classificatie Graves </vt:lpstr>
      <vt:lpstr>Pessac Leognan</vt:lpstr>
      <vt:lpstr>PowerPoint-presentatie</vt:lpstr>
      <vt:lpstr>Chateau Lespault-Martillac 2014</vt:lpstr>
      <vt:lpstr>St.-Emilion</vt:lpstr>
      <vt:lpstr>Classificatie Saint-Emilion</vt:lpstr>
      <vt:lpstr>Classificatie Saint-Emilion</vt:lpstr>
      <vt:lpstr>PowerPoint-presentatie</vt:lpstr>
      <vt:lpstr>Chateau Destieux 2014  GCC</vt:lpstr>
      <vt:lpstr>Pomerol</vt:lpstr>
      <vt:lpstr>Château La Clémence 2014 </vt:lpstr>
      <vt:lpstr>PowerPoint-presentatie</vt:lpstr>
      <vt:lpstr>Chateau Beauséjour-Becot 2014  1GCC</vt:lpstr>
      <vt:lpstr>Juliette Bécot </vt:lpstr>
      <vt:lpstr>PowerPoint-presentatie</vt:lpstr>
      <vt:lpstr>PowerPoint-presentatie</vt:lpstr>
      <vt:lpstr>Prijzen van deze “druivesappen”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BORDEAUX wijnen</dc:title>
  <dc:creator>OBBC 2</dc:creator>
  <cp:lastModifiedBy>OBBC 2</cp:lastModifiedBy>
  <cp:revision>9</cp:revision>
  <dcterms:created xsi:type="dcterms:W3CDTF">2019-05-12T08:00:11Z</dcterms:created>
  <dcterms:modified xsi:type="dcterms:W3CDTF">2019-05-23T08:58:30Z</dcterms:modified>
</cp:coreProperties>
</file>